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handoutMasterIdLst>
    <p:handoutMasterId r:id="rId34"/>
  </p:handoutMasterIdLst>
  <p:sldIdLst>
    <p:sldId id="256" r:id="rId2"/>
    <p:sldId id="291" r:id="rId3"/>
    <p:sldId id="259" r:id="rId4"/>
    <p:sldId id="261" r:id="rId5"/>
    <p:sldId id="262" r:id="rId6"/>
    <p:sldId id="263" r:id="rId7"/>
    <p:sldId id="264" r:id="rId8"/>
    <p:sldId id="265" r:id="rId9"/>
    <p:sldId id="266" r:id="rId10"/>
    <p:sldId id="286" r:id="rId11"/>
    <p:sldId id="268" r:id="rId12"/>
    <p:sldId id="269" r:id="rId13"/>
    <p:sldId id="270" r:id="rId14"/>
    <p:sldId id="271" r:id="rId15"/>
    <p:sldId id="272" r:id="rId16"/>
    <p:sldId id="273" r:id="rId17"/>
    <p:sldId id="274" r:id="rId18"/>
    <p:sldId id="275" r:id="rId19"/>
    <p:sldId id="276" r:id="rId20"/>
    <p:sldId id="278" r:id="rId21"/>
    <p:sldId id="287" r:id="rId22"/>
    <p:sldId id="260" r:id="rId23"/>
    <p:sldId id="257" r:id="rId24"/>
    <p:sldId id="281" r:id="rId25"/>
    <p:sldId id="290" r:id="rId26"/>
    <p:sldId id="279" r:id="rId27"/>
    <p:sldId id="282" r:id="rId28"/>
    <p:sldId id="283" r:id="rId29"/>
    <p:sldId id="284" r:id="rId30"/>
    <p:sldId id="294" r:id="rId31"/>
    <p:sldId id="285" r:id="rId32"/>
  </p:sldIdLst>
  <p:sldSz cx="12192000" cy="6858000"/>
  <p:notesSz cx="701675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7072"/>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974534" y="0"/>
            <a:ext cx="3040592" cy="467072"/>
          </a:xfrm>
          <a:prstGeom prst="rect">
            <a:avLst/>
          </a:prstGeom>
        </p:spPr>
        <p:txBody>
          <a:bodyPr vert="horz" lIns="93287" tIns="46644" rIns="93287" bIns="46644" rtlCol="0"/>
          <a:lstStyle>
            <a:lvl1pPr algn="r">
              <a:defRPr sz="1200"/>
            </a:lvl1pPr>
          </a:lstStyle>
          <a:p>
            <a:fld id="{FB716AB7-DE13-459B-A03C-BA7A01891C9C}" type="datetimeFigureOut">
              <a:rPr lang="en-US" smtClean="0"/>
              <a:t>2/21/2017</a:t>
            </a:fld>
            <a:endParaRPr lang="en-US" dirty="0"/>
          </a:p>
        </p:txBody>
      </p:sp>
      <p:sp>
        <p:nvSpPr>
          <p:cNvPr id="4" name="Footer Placeholder 3"/>
          <p:cNvSpPr>
            <a:spLocks noGrp="1"/>
          </p:cNvSpPr>
          <p:nvPr>
            <p:ph type="ftr" sz="quarter" idx="2"/>
          </p:nvPr>
        </p:nvSpPr>
        <p:spPr>
          <a:xfrm>
            <a:off x="0" y="8842030"/>
            <a:ext cx="3040592" cy="467071"/>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4534" y="8842030"/>
            <a:ext cx="3040592" cy="467071"/>
          </a:xfrm>
          <a:prstGeom prst="rect">
            <a:avLst/>
          </a:prstGeom>
        </p:spPr>
        <p:txBody>
          <a:bodyPr vert="horz" lIns="93287" tIns="46644" rIns="93287" bIns="46644" rtlCol="0" anchor="b"/>
          <a:lstStyle>
            <a:lvl1pPr algn="r">
              <a:defRPr sz="1200"/>
            </a:lvl1pPr>
          </a:lstStyle>
          <a:p>
            <a:fld id="{A542884E-FAF1-487A-8E77-A7B5AC12A076}" type="slidenum">
              <a:rPr lang="en-US" smtClean="0"/>
              <a:t>‹#›</a:t>
            </a:fld>
            <a:endParaRPr lang="en-US" dirty="0"/>
          </a:p>
        </p:txBody>
      </p:sp>
    </p:spTree>
    <p:extLst>
      <p:ext uri="{BB962C8B-B14F-4D97-AF65-F5344CB8AC3E}">
        <p14:creationId xmlns:p14="http://schemas.microsoft.com/office/powerpoint/2010/main" val="1719915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7072"/>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4534" y="0"/>
            <a:ext cx="3040592" cy="467072"/>
          </a:xfrm>
          <a:prstGeom prst="rect">
            <a:avLst/>
          </a:prstGeom>
        </p:spPr>
        <p:txBody>
          <a:bodyPr vert="horz" lIns="93287" tIns="46644" rIns="93287" bIns="46644" rtlCol="0"/>
          <a:lstStyle>
            <a:lvl1pPr algn="r">
              <a:defRPr sz="1200"/>
            </a:lvl1pPr>
          </a:lstStyle>
          <a:p>
            <a:fld id="{DFC10144-EF47-4B05-B711-03E728849756}" type="datetimeFigureOut">
              <a:rPr lang="en-US" smtClean="0"/>
              <a:t>2/21/2017</a:t>
            </a:fld>
            <a:endParaRPr lang="en-US" dirty="0"/>
          </a:p>
        </p:txBody>
      </p:sp>
      <p:sp>
        <p:nvSpPr>
          <p:cNvPr id="4" name="Slide Image Placeholder 3"/>
          <p:cNvSpPr>
            <a:spLocks noGrp="1" noRot="1" noChangeAspect="1"/>
          </p:cNvSpPr>
          <p:nvPr>
            <p:ph type="sldImg" idx="2"/>
          </p:nvPr>
        </p:nvSpPr>
        <p:spPr>
          <a:xfrm>
            <a:off x="715963" y="1163638"/>
            <a:ext cx="5584825" cy="3141662"/>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675" y="4480004"/>
            <a:ext cx="5613400" cy="3665458"/>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0592" cy="467071"/>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4534" y="8842030"/>
            <a:ext cx="3040592" cy="467071"/>
          </a:xfrm>
          <a:prstGeom prst="rect">
            <a:avLst/>
          </a:prstGeom>
        </p:spPr>
        <p:txBody>
          <a:bodyPr vert="horz" lIns="93287" tIns="46644" rIns="93287" bIns="46644" rtlCol="0" anchor="b"/>
          <a:lstStyle>
            <a:lvl1pPr algn="r">
              <a:defRPr sz="1200"/>
            </a:lvl1pPr>
          </a:lstStyle>
          <a:p>
            <a:fld id="{653A8BBF-C503-482D-BE7B-055C856679A0}" type="slidenum">
              <a:rPr lang="en-US" smtClean="0"/>
              <a:t>‹#›</a:t>
            </a:fld>
            <a:endParaRPr lang="en-US" dirty="0"/>
          </a:p>
        </p:txBody>
      </p:sp>
    </p:spTree>
    <p:extLst>
      <p:ext uri="{BB962C8B-B14F-4D97-AF65-F5344CB8AC3E}">
        <p14:creationId xmlns:p14="http://schemas.microsoft.com/office/powerpoint/2010/main" val="1891314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1</a:t>
            </a:fld>
            <a:endParaRPr lang="en-US" dirty="0"/>
          </a:p>
        </p:txBody>
      </p:sp>
    </p:spTree>
    <p:extLst>
      <p:ext uri="{BB962C8B-B14F-4D97-AF65-F5344CB8AC3E}">
        <p14:creationId xmlns:p14="http://schemas.microsoft.com/office/powerpoint/2010/main" val="2712674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12</a:t>
            </a:fld>
            <a:endParaRPr lang="en-US" dirty="0"/>
          </a:p>
        </p:txBody>
      </p:sp>
    </p:spTree>
    <p:extLst>
      <p:ext uri="{BB962C8B-B14F-4D97-AF65-F5344CB8AC3E}">
        <p14:creationId xmlns:p14="http://schemas.microsoft.com/office/powerpoint/2010/main" val="2151167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13</a:t>
            </a:fld>
            <a:endParaRPr lang="en-US" dirty="0"/>
          </a:p>
        </p:txBody>
      </p:sp>
    </p:spTree>
    <p:extLst>
      <p:ext uri="{BB962C8B-B14F-4D97-AF65-F5344CB8AC3E}">
        <p14:creationId xmlns:p14="http://schemas.microsoft.com/office/powerpoint/2010/main" val="663803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14</a:t>
            </a:fld>
            <a:endParaRPr lang="en-US" dirty="0"/>
          </a:p>
        </p:txBody>
      </p:sp>
    </p:spTree>
    <p:extLst>
      <p:ext uri="{BB962C8B-B14F-4D97-AF65-F5344CB8AC3E}">
        <p14:creationId xmlns:p14="http://schemas.microsoft.com/office/powerpoint/2010/main" val="1573426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15</a:t>
            </a:fld>
            <a:endParaRPr lang="en-US" dirty="0"/>
          </a:p>
        </p:txBody>
      </p:sp>
    </p:spTree>
    <p:extLst>
      <p:ext uri="{BB962C8B-B14F-4D97-AF65-F5344CB8AC3E}">
        <p14:creationId xmlns:p14="http://schemas.microsoft.com/office/powerpoint/2010/main" val="3691988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16</a:t>
            </a:fld>
            <a:endParaRPr lang="en-US" dirty="0"/>
          </a:p>
        </p:txBody>
      </p:sp>
    </p:spTree>
    <p:extLst>
      <p:ext uri="{BB962C8B-B14F-4D97-AF65-F5344CB8AC3E}">
        <p14:creationId xmlns:p14="http://schemas.microsoft.com/office/powerpoint/2010/main" val="592129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17</a:t>
            </a:fld>
            <a:endParaRPr lang="en-US" dirty="0"/>
          </a:p>
        </p:txBody>
      </p:sp>
    </p:spTree>
    <p:extLst>
      <p:ext uri="{BB962C8B-B14F-4D97-AF65-F5344CB8AC3E}">
        <p14:creationId xmlns:p14="http://schemas.microsoft.com/office/powerpoint/2010/main" val="3085926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18</a:t>
            </a:fld>
            <a:endParaRPr lang="en-US" dirty="0"/>
          </a:p>
        </p:txBody>
      </p:sp>
    </p:spTree>
    <p:extLst>
      <p:ext uri="{BB962C8B-B14F-4D97-AF65-F5344CB8AC3E}">
        <p14:creationId xmlns:p14="http://schemas.microsoft.com/office/powerpoint/2010/main" val="686483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19</a:t>
            </a:fld>
            <a:endParaRPr lang="en-US" dirty="0"/>
          </a:p>
        </p:txBody>
      </p:sp>
    </p:spTree>
    <p:extLst>
      <p:ext uri="{BB962C8B-B14F-4D97-AF65-F5344CB8AC3E}">
        <p14:creationId xmlns:p14="http://schemas.microsoft.com/office/powerpoint/2010/main" val="1444378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20</a:t>
            </a:fld>
            <a:endParaRPr lang="en-US" dirty="0"/>
          </a:p>
        </p:txBody>
      </p:sp>
    </p:spTree>
    <p:extLst>
      <p:ext uri="{BB962C8B-B14F-4D97-AF65-F5344CB8AC3E}">
        <p14:creationId xmlns:p14="http://schemas.microsoft.com/office/powerpoint/2010/main" val="2943497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22</a:t>
            </a:fld>
            <a:endParaRPr lang="en-US" dirty="0"/>
          </a:p>
        </p:txBody>
      </p:sp>
    </p:spTree>
    <p:extLst>
      <p:ext uri="{BB962C8B-B14F-4D97-AF65-F5344CB8AC3E}">
        <p14:creationId xmlns:p14="http://schemas.microsoft.com/office/powerpoint/2010/main" val="408890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3</a:t>
            </a:fld>
            <a:endParaRPr lang="en-US" dirty="0"/>
          </a:p>
        </p:txBody>
      </p:sp>
    </p:spTree>
    <p:extLst>
      <p:ext uri="{BB962C8B-B14F-4D97-AF65-F5344CB8AC3E}">
        <p14:creationId xmlns:p14="http://schemas.microsoft.com/office/powerpoint/2010/main" val="2754111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23</a:t>
            </a:fld>
            <a:endParaRPr lang="en-US" dirty="0"/>
          </a:p>
        </p:txBody>
      </p:sp>
    </p:spTree>
    <p:extLst>
      <p:ext uri="{BB962C8B-B14F-4D97-AF65-F5344CB8AC3E}">
        <p14:creationId xmlns:p14="http://schemas.microsoft.com/office/powerpoint/2010/main" val="3695215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24</a:t>
            </a:fld>
            <a:endParaRPr lang="en-US" dirty="0"/>
          </a:p>
        </p:txBody>
      </p:sp>
    </p:spTree>
    <p:extLst>
      <p:ext uri="{BB962C8B-B14F-4D97-AF65-F5344CB8AC3E}">
        <p14:creationId xmlns:p14="http://schemas.microsoft.com/office/powerpoint/2010/main" val="2341345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26</a:t>
            </a:fld>
            <a:endParaRPr lang="en-US" dirty="0"/>
          </a:p>
        </p:txBody>
      </p:sp>
    </p:spTree>
    <p:extLst>
      <p:ext uri="{BB962C8B-B14F-4D97-AF65-F5344CB8AC3E}">
        <p14:creationId xmlns:p14="http://schemas.microsoft.com/office/powerpoint/2010/main" val="3927342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27</a:t>
            </a:fld>
            <a:endParaRPr lang="en-US" dirty="0"/>
          </a:p>
        </p:txBody>
      </p:sp>
    </p:spTree>
    <p:extLst>
      <p:ext uri="{BB962C8B-B14F-4D97-AF65-F5344CB8AC3E}">
        <p14:creationId xmlns:p14="http://schemas.microsoft.com/office/powerpoint/2010/main" val="153994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28</a:t>
            </a:fld>
            <a:endParaRPr lang="en-US" dirty="0"/>
          </a:p>
        </p:txBody>
      </p:sp>
    </p:spTree>
    <p:extLst>
      <p:ext uri="{BB962C8B-B14F-4D97-AF65-F5344CB8AC3E}">
        <p14:creationId xmlns:p14="http://schemas.microsoft.com/office/powerpoint/2010/main" val="3662695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29</a:t>
            </a:fld>
            <a:endParaRPr lang="en-US" dirty="0"/>
          </a:p>
        </p:txBody>
      </p:sp>
    </p:spTree>
    <p:extLst>
      <p:ext uri="{BB962C8B-B14F-4D97-AF65-F5344CB8AC3E}">
        <p14:creationId xmlns:p14="http://schemas.microsoft.com/office/powerpoint/2010/main" val="3538142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31</a:t>
            </a:fld>
            <a:endParaRPr lang="en-US" dirty="0"/>
          </a:p>
        </p:txBody>
      </p:sp>
    </p:spTree>
    <p:extLst>
      <p:ext uri="{BB962C8B-B14F-4D97-AF65-F5344CB8AC3E}">
        <p14:creationId xmlns:p14="http://schemas.microsoft.com/office/powerpoint/2010/main" val="15419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4</a:t>
            </a:fld>
            <a:endParaRPr lang="en-US" dirty="0"/>
          </a:p>
        </p:txBody>
      </p:sp>
    </p:spTree>
    <p:extLst>
      <p:ext uri="{BB962C8B-B14F-4D97-AF65-F5344CB8AC3E}">
        <p14:creationId xmlns:p14="http://schemas.microsoft.com/office/powerpoint/2010/main" val="220962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5</a:t>
            </a:fld>
            <a:endParaRPr lang="en-US" dirty="0"/>
          </a:p>
        </p:txBody>
      </p:sp>
    </p:spTree>
    <p:extLst>
      <p:ext uri="{BB962C8B-B14F-4D97-AF65-F5344CB8AC3E}">
        <p14:creationId xmlns:p14="http://schemas.microsoft.com/office/powerpoint/2010/main" val="2084098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6</a:t>
            </a:fld>
            <a:endParaRPr lang="en-US" dirty="0"/>
          </a:p>
        </p:txBody>
      </p:sp>
    </p:spTree>
    <p:extLst>
      <p:ext uri="{BB962C8B-B14F-4D97-AF65-F5344CB8AC3E}">
        <p14:creationId xmlns:p14="http://schemas.microsoft.com/office/powerpoint/2010/main" val="3218140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7</a:t>
            </a:fld>
            <a:endParaRPr lang="en-US" dirty="0"/>
          </a:p>
        </p:txBody>
      </p:sp>
    </p:spTree>
    <p:extLst>
      <p:ext uri="{BB962C8B-B14F-4D97-AF65-F5344CB8AC3E}">
        <p14:creationId xmlns:p14="http://schemas.microsoft.com/office/powerpoint/2010/main" val="1036611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8</a:t>
            </a:fld>
            <a:endParaRPr lang="en-US" dirty="0"/>
          </a:p>
        </p:txBody>
      </p:sp>
    </p:spTree>
    <p:extLst>
      <p:ext uri="{BB962C8B-B14F-4D97-AF65-F5344CB8AC3E}">
        <p14:creationId xmlns:p14="http://schemas.microsoft.com/office/powerpoint/2010/main" val="2896249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9</a:t>
            </a:fld>
            <a:endParaRPr lang="en-US" dirty="0"/>
          </a:p>
        </p:txBody>
      </p:sp>
    </p:spTree>
    <p:extLst>
      <p:ext uri="{BB962C8B-B14F-4D97-AF65-F5344CB8AC3E}">
        <p14:creationId xmlns:p14="http://schemas.microsoft.com/office/powerpoint/2010/main" val="2087692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A8BBF-C503-482D-BE7B-055C856679A0}" type="slidenum">
              <a:rPr lang="en-US" smtClean="0"/>
              <a:t>11</a:t>
            </a:fld>
            <a:endParaRPr lang="en-US" dirty="0"/>
          </a:p>
        </p:txBody>
      </p:sp>
    </p:spTree>
    <p:extLst>
      <p:ext uri="{BB962C8B-B14F-4D97-AF65-F5344CB8AC3E}">
        <p14:creationId xmlns:p14="http://schemas.microsoft.com/office/powerpoint/2010/main" val="1426194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862E7-95FA-4FC4-9EC5-DDBFA8DC7417}" type="datetimeFigureOut">
              <a:rPr lang="en-US" dirty="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987F2-A784-4F72-BB57-0E9EACDE722E}" type="datetimeFigureOut">
              <a:rPr lang="en-US" dirty="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BD51E-4B19-444E-85C0-DBD7EB6263F4}" type="datetimeFigureOut">
              <a:rPr lang="en-US" dirty="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7255A-4AD5-4D3E-9A0A-689DA3BA976C}" type="datetimeFigureOut">
              <a:rPr lang="en-US" dirty="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EE0AD15-87AC-45B2-9EE5-8D165AF83CD7}" type="datetimeFigureOut">
              <a:rPr lang="en-US" dirty="0"/>
              <a:t>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CC40CCD-F0D6-4CC2-A4C8-2D7D0D875F02}" type="datetimeFigureOut">
              <a:rPr lang="en-US" dirty="0"/>
              <a:t>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2/21/2017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00F7B-89C5-4DF7-A309-6263220147D4}" type="datetimeFigureOut">
              <a:rPr lang="en-US" dirty="0"/>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2/21/2017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2/21/2017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CB01F-D966-4C62-B900-0BE008A90C98}" type="datetimeFigureOut">
              <a:rPr lang="en-US" dirty="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3A0EA-7DC7-4964-BB97-B173EF3B859A}" type="datetimeFigureOut">
              <a:rPr lang="en-US" dirty="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6000"/>
                <a:shade val="100000"/>
                <a:hueMod val="92000"/>
                <a:satMod val="200000"/>
                <a:lumMod val="128000"/>
              </a:schemeClr>
            </a:gs>
            <a:gs pos="23000">
              <a:schemeClr val="bg2">
                <a:shade val="100000"/>
                <a:hueMod val="100000"/>
                <a:satMod val="110000"/>
                <a:lumMod val="130000"/>
              </a:schemeClr>
            </a:gs>
            <a:gs pos="100000">
              <a:schemeClr val="bg2">
                <a:shade val="78000"/>
                <a:hueMod val="118000"/>
                <a:satMod val="120000"/>
                <a:lumMod val="69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2/21/2017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tmuilenberg@police.rindge.nh.us"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918" y="2733709"/>
            <a:ext cx="8544538" cy="1373070"/>
          </a:xfrm>
        </p:spPr>
        <p:txBody>
          <a:bodyPr/>
          <a:lstStyle/>
          <a:p>
            <a:pPr algn="l"/>
            <a:r>
              <a:rPr lang="en-US" sz="3600" dirty="0" smtClean="0"/>
              <a:t>-2016-</a:t>
            </a:r>
            <a:r>
              <a:rPr lang="en-US" dirty="0" smtClean="0"/>
              <a:t/>
            </a:r>
            <a:br>
              <a:rPr lang="en-US" dirty="0" smtClean="0"/>
            </a:br>
            <a:r>
              <a:rPr lang="en-US" dirty="0" smtClean="0"/>
              <a:t>COPS Hiring Program Grant </a:t>
            </a:r>
            <a:endParaRPr lang="en-US" dirty="0"/>
          </a:p>
        </p:txBody>
      </p:sp>
      <p:sp>
        <p:nvSpPr>
          <p:cNvPr id="3" name="Subtitle 2"/>
          <p:cNvSpPr>
            <a:spLocks noGrp="1"/>
          </p:cNvSpPr>
          <p:nvPr>
            <p:ph type="subTitle" idx="1"/>
          </p:nvPr>
        </p:nvSpPr>
        <p:spPr>
          <a:xfrm>
            <a:off x="279918" y="4394039"/>
            <a:ext cx="8544538" cy="1117687"/>
          </a:xfrm>
        </p:spPr>
        <p:txBody>
          <a:bodyPr>
            <a:normAutofit/>
          </a:bodyPr>
          <a:lstStyle/>
          <a:p>
            <a:r>
              <a:rPr lang="en-US" sz="2400" dirty="0" smtClean="0"/>
              <a:t>Police Staff Allocation Needs and Grant Acceptance Request</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882" y="1824584"/>
            <a:ext cx="2314898" cy="3191320"/>
          </a:xfrm>
          <a:prstGeom prst="rect">
            <a:avLst/>
          </a:prstGeom>
        </p:spPr>
      </p:pic>
    </p:spTree>
    <p:extLst>
      <p:ext uri="{BB962C8B-B14F-4D97-AF65-F5344CB8AC3E}">
        <p14:creationId xmlns:p14="http://schemas.microsoft.com/office/powerpoint/2010/main" val="333828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dirty="0" smtClean="0"/>
              <a:t>Officer to Population Ratios</a:t>
            </a:r>
            <a:br>
              <a:rPr lang="en-US" dirty="0" smtClean="0"/>
            </a:br>
            <a:r>
              <a:rPr lang="en-US" sz="1200" dirty="0">
                <a:solidFill>
                  <a:prstClr val="white"/>
                </a:solidFill>
              </a:rPr>
              <a:t>(Updated on 2/1/17 from original presentation.)</a:t>
            </a:r>
            <a:endParaRPr lang="en-US" sz="1200" dirty="0"/>
          </a:p>
        </p:txBody>
      </p:sp>
      <p:sp>
        <p:nvSpPr>
          <p:cNvPr id="3" name="Content Placeholder 2"/>
          <p:cNvSpPr>
            <a:spLocks noGrp="1"/>
          </p:cNvSpPr>
          <p:nvPr>
            <p:ph idx="1"/>
          </p:nvPr>
        </p:nvSpPr>
        <p:spPr/>
        <p:txBody>
          <a:bodyPr>
            <a:normAutofit fontScale="85000" lnSpcReduction="20000"/>
          </a:bodyPr>
          <a:lstStyle/>
          <a:p>
            <a:pPr>
              <a:lnSpc>
                <a:spcPct val="100000"/>
              </a:lnSpc>
            </a:pPr>
            <a:r>
              <a:rPr lang="en-US" dirty="0" smtClean="0"/>
              <a:t>One method to estimate the number of police officers a community should have is to determine the officer to population ratio. Other factors such as the types and total number of calls for service, response time, and shift coverage should be considered.   </a:t>
            </a:r>
          </a:p>
          <a:p>
            <a:pPr>
              <a:lnSpc>
                <a:spcPct val="100000"/>
              </a:lnSpc>
            </a:pPr>
            <a:r>
              <a:rPr lang="en-US" dirty="0" smtClean="0"/>
              <a:t>A </a:t>
            </a:r>
            <a:r>
              <a:rPr lang="en-US" dirty="0"/>
              <a:t>report from the </a:t>
            </a:r>
            <a:r>
              <a:rPr lang="en-US" dirty="0" smtClean="0"/>
              <a:t>International Association of Chiefs of Police (IACP) on </a:t>
            </a:r>
            <a:r>
              <a:rPr lang="en-US" dirty="0"/>
              <a:t>the topic of </a:t>
            </a:r>
            <a:r>
              <a:rPr lang="en-US" dirty="0" smtClean="0"/>
              <a:t>officer </a:t>
            </a:r>
            <a:r>
              <a:rPr lang="en-US" dirty="0"/>
              <a:t>to population ratios indicated that the communities with populations between 1000 – 9999 had an average officer to 1000 citizen ratio of approximately </a:t>
            </a:r>
            <a:r>
              <a:rPr lang="en-US" u="sng" dirty="0"/>
              <a:t>2.40</a:t>
            </a:r>
            <a:r>
              <a:rPr lang="en-US" dirty="0"/>
              <a:t>.  </a:t>
            </a:r>
            <a:endParaRPr lang="en-US" dirty="0" smtClean="0"/>
          </a:p>
          <a:p>
            <a:pPr>
              <a:lnSpc>
                <a:spcPct val="100000"/>
              </a:lnSpc>
            </a:pPr>
            <a:r>
              <a:rPr lang="en-US" dirty="0" smtClean="0"/>
              <a:t>Per </a:t>
            </a:r>
            <a:r>
              <a:rPr lang="en-US" dirty="0"/>
              <a:t>City-Data.com, as of 2014, the average officer to citizen ratio for all New Hampshire police departments is </a:t>
            </a:r>
            <a:r>
              <a:rPr lang="en-US" u="sng" dirty="0"/>
              <a:t>2.19</a:t>
            </a:r>
            <a:r>
              <a:rPr lang="en-US" dirty="0"/>
              <a:t>.  </a:t>
            </a:r>
            <a:endParaRPr lang="en-US" dirty="0" smtClean="0"/>
          </a:p>
          <a:p>
            <a:pPr>
              <a:lnSpc>
                <a:spcPct val="100000"/>
              </a:lnSpc>
            </a:pPr>
            <a:r>
              <a:rPr lang="en-US" dirty="0" smtClean="0"/>
              <a:t>Rindge now has </a:t>
            </a:r>
            <a:r>
              <a:rPr lang="en-US" dirty="0"/>
              <a:t>a population of approximately 6014, </a:t>
            </a:r>
            <a:r>
              <a:rPr lang="en-US" dirty="0" smtClean="0"/>
              <a:t>8 </a:t>
            </a:r>
            <a:r>
              <a:rPr lang="en-US" dirty="0"/>
              <a:t>full-time Officers, and a ratio of </a:t>
            </a:r>
            <a:r>
              <a:rPr lang="en-US" b="1" u="sng" dirty="0" smtClean="0">
                <a:solidFill>
                  <a:srgbClr val="FFFF00"/>
                </a:solidFill>
              </a:rPr>
              <a:t>1.33</a:t>
            </a:r>
            <a:r>
              <a:rPr lang="en-US" dirty="0" smtClean="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spTree>
    <p:extLst>
      <p:ext uri="{BB962C8B-B14F-4D97-AF65-F5344CB8AC3E}">
        <p14:creationId xmlns:p14="http://schemas.microsoft.com/office/powerpoint/2010/main" val="122835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dirty="0" smtClean="0"/>
              <a:t>Officer to Population Ratios…a visual.</a:t>
            </a:r>
            <a:br>
              <a:rPr lang="en-US" dirty="0" smtClean="0"/>
            </a:br>
            <a:r>
              <a:rPr lang="en-US" sz="1200" dirty="0">
                <a:solidFill>
                  <a:prstClr val="white"/>
                </a:solidFill>
              </a:rPr>
              <a:t>(Updated on 2/1/17 from original presentation.)</a:t>
            </a:r>
            <a:endParaRPr lang="en-US" sz="1200" dirty="0"/>
          </a:p>
        </p:txBody>
      </p:sp>
      <p:sp>
        <p:nvSpPr>
          <p:cNvPr id="7" name="Text Placeholder 6"/>
          <p:cNvSpPr>
            <a:spLocks noGrp="1"/>
          </p:cNvSpPr>
          <p:nvPr>
            <p:ph type="body" sz="half" idx="2"/>
          </p:nvPr>
        </p:nvSpPr>
        <p:spPr/>
        <p:txBody>
          <a:bodyPr>
            <a:normAutofit/>
          </a:bodyPr>
          <a:lstStyle/>
          <a:p>
            <a:r>
              <a:rPr lang="en-US" sz="2000" dirty="0" smtClean="0"/>
              <a:t>*This is best case scenario.  If a current officer is absent (Military Leave, Maternity Leave, Paternity Leave, etc. etc.) the ratio decreases.  </a:t>
            </a:r>
          </a:p>
          <a:p>
            <a:endParaRPr lang="en-US" sz="2000" dirty="0" smtClean="0"/>
          </a:p>
          <a:p>
            <a:r>
              <a:rPr lang="en-US" sz="2000" dirty="0" smtClean="0"/>
              <a:t>Example - While Officer Griffin is on Military Leave our ratio drops to </a:t>
            </a:r>
            <a:r>
              <a:rPr lang="en-US" sz="2000" dirty="0" smtClean="0">
                <a:solidFill>
                  <a:srgbClr val="FFFF00"/>
                </a:solidFill>
              </a:rPr>
              <a:t>1.16</a:t>
            </a:r>
            <a:r>
              <a:rPr lang="en-US" sz="2000" dirty="0" smtClean="0"/>
              <a:t>. </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pic>
        <p:nvPicPr>
          <p:cNvPr id="4" name="Picture Placeholder 3"/>
          <p:cNvPicPr>
            <a:picLocks noGrp="1" noChangeAspect="1"/>
          </p:cNvPicPr>
          <p:nvPr>
            <p:ph type="pic" idx="1"/>
          </p:nvPr>
        </p:nvPicPr>
        <p:blipFill>
          <a:blip r:embed="rId4"/>
          <a:srcRect l="10240" r="10240"/>
          <a:stretch>
            <a:fillRect/>
          </a:stretch>
        </p:blipFill>
        <p:spPr>
          <a:prstGeom prst="rect">
            <a:avLst/>
          </a:prstGeom>
        </p:spPr>
      </p:pic>
    </p:spTree>
    <p:extLst>
      <p:ext uri="{BB962C8B-B14F-4D97-AF65-F5344CB8AC3E}">
        <p14:creationId xmlns:p14="http://schemas.microsoft.com/office/powerpoint/2010/main" val="125595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dirty="0" smtClean="0"/>
              <a:t>Ratios…Local  Comparisons…a visual.</a:t>
            </a:r>
            <a:br>
              <a:rPr lang="en-US" dirty="0" smtClean="0"/>
            </a:br>
            <a:r>
              <a:rPr lang="en-US" sz="1200" dirty="0">
                <a:solidFill>
                  <a:prstClr val="white"/>
                </a:solidFill>
              </a:rPr>
              <a:t>(Updated on 2/1/17 from original presentation.)</a:t>
            </a:r>
            <a:endParaRPr lang="en-US" sz="1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pic>
        <p:nvPicPr>
          <p:cNvPr id="4" name="Picture 3"/>
          <p:cNvPicPr>
            <a:picLocks noChangeAspect="1"/>
          </p:cNvPicPr>
          <p:nvPr/>
        </p:nvPicPr>
        <p:blipFill>
          <a:blip r:embed="rId4"/>
          <a:stretch>
            <a:fillRect/>
          </a:stretch>
        </p:blipFill>
        <p:spPr>
          <a:xfrm>
            <a:off x="1604571" y="2176113"/>
            <a:ext cx="7765359" cy="4389120"/>
          </a:xfrm>
          <a:prstGeom prst="rect">
            <a:avLst/>
          </a:prstGeom>
        </p:spPr>
      </p:pic>
    </p:spTree>
    <p:extLst>
      <p:ext uri="{BB962C8B-B14F-4D97-AF65-F5344CB8AC3E}">
        <p14:creationId xmlns:p14="http://schemas.microsoft.com/office/powerpoint/2010/main" val="96282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dirty="0" smtClean="0"/>
              <a:t>The effect of adding officers on ratios.</a:t>
            </a:r>
            <a:br>
              <a:rPr lang="en-US" dirty="0" smtClean="0"/>
            </a:br>
            <a:r>
              <a:rPr lang="en-US" sz="1200" dirty="0">
                <a:solidFill>
                  <a:prstClr val="white"/>
                </a:solidFill>
              </a:rPr>
              <a:t>(Updated on 2/1/17 from original presentation.)</a:t>
            </a:r>
            <a:endParaRPr lang="en-US" sz="1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pic>
        <p:nvPicPr>
          <p:cNvPr id="5" name="Picture 4"/>
          <p:cNvPicPr>
            <a:picLocks noChangeAspect="1"/>
          </p:cNvPicPr>
          <p:nvPr/>
        </p:nvPicPr>
        <p:blipFill>
          <a:blip r:embed="rId4"/>
          <a:stretch>
            <a:fillRect/>
          </a:stretch>
        </p:blipFill>
        <p:spPr>
          <a:xfrm>
            <a:off x="1537937" y="2176113"/>
            <a:ext cx="7898628" cy="4389120"/>
          </a:xfrm>
          <a:prstGeom prst="rect">
            <a:avLst/>
          </a:prstGeom>
        </p:spPr>
      </p:pic>
    </p:spTree>
    <p:extLst>
      <p:ext uri="{BB962C8B-B14F-4D97-AF65-F5344CB8AC3E}">
        <p14:creationId xmlns:p14="http://schemas.microsoft.com/office/powerpoint/2010/main" val="234124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dirty="0" smtClean="0"/>
              <a:t>Calls for Service have increased.</a:t>
            </a:r>
            <a:br>
              <a:rPr lang="en-US" dirty="0" smtClean="0"/>
            </a:br>
            <a:r>
              <a:rPr lang="en-US" sz="1200" dirty="0">
                <a:solidFill>
                  <a:prstClr val="white"/>
                </a:solidFill>
              </a:rPr>
              <a:t>(Updated on 2/1/17 from original presentation.)</a:t>
            </a:r>
            <a:endParaRPr lang="en-US" sz="1200" dirty="0"/>
          </a:p>
        </p:txBody>
      </p:sp>
      <p:sp>
        <p:nvSpPr>
          <p:cNvPr id="6" name="Content Placeholder 5"/>
          <p:cNvSpPr>
            <a:spLocks noGrp="1"/>
          </p:cNvSpPr>
          <p:nvPr>
            <p:ph sz="half" idx="2"/>
          </p:nvPr>
        </p:nvSpPr>
        <p:spPr>
          <a:xfrm>
            <a:off x="6798454" y="2354292"/>
            <a:ext cx="4700058" cy="3599316"/>
          </a:xfrm>
        </p:spPr>
        <p:txBody>
          <a:bodyPr>
            <a:normAutofit fontScale="70000" lnSpcReduction="20000"/>
          </a:bodyPr>
          <a:lstStyle/>
          <a:p>
            <a:pPr>
              <a:lnSpc>
                <a:spcPct val="110000"/>
              </a:lnSpc>
            </a:pPr>
            <a:r>
              <a:rPr lang="en-US" dirty="0" smtClean="0"/>
              <a:t>Our </a:t>
            </a:r>
            <a:r>
              <a:rPr lang="en-US" dirty="0"/>
              <a:t>calls for service numbers </a:t>
            </a:r>
            <a:r>
              <a:rPr lang="en-US" u="sng" dirty="0"/>
              <a:t>do not </a:t>
            </a:r>
            <a:r>
              <a:rPr lang="en-US" dirty="0"/>
              <a:t>include traffic stops, </a:t>
            </a:r>
            <a:r>
              <a:rPr lang="en-US" dirty="0" smtClean="0"/>
              <a:t>residential </a:t>
            </a:r>
            <a:r>
              <a:rPr lang="en-US" dirty="0"/>
              <a:t>checks, or business checks</a:t>
            </a:r>
            <a:r>
              <a:rPr lang="en-US" dirty="0" smtClean="0"/>
              <a:t>. Those are tallied separately.  </a:t>
            </a:r>
          </a:p>
          <a:p>
            <a:pPr>
              <a:lnSpc>
                <a:spcPct val="110000"/>
              </a:lnSpc>
            </a:pPr>
            <a:r>
              <a:rPr lang="en-US" dirty="0" smtClean="0"/>
              <a:t>Some other agencies combine their numbers and therefore, you can not always compare one town to another based on calls for service.  </a:t>
            </a:r>
          </a:p>
          <a:p>
            <a:pPr>
              <a:lnSpc>
                <a:spcPct val="110000"/>
              </a:lnSpc>
            </a:pPr>
            <a:r>
              <a:rPr lang="en-US" dirty="0" smtClean="0"/>
              <a:t>Jaffrey’s calls for service numbers are considerably higher than our for this reason.   </a:t>
            </a:r>
          </a:p>
          <a:p>
            <a:pPr>
              <a:lnSpc>
                <a:spcPct val="110000"/>
              </a:lnSpc>
            </a:pPr>
            <a:r>
              <a:rPr lang="en-US" dirty="0" smtClean="0"/>
              <a:t>We have experienced a </a:t>
            </a:r>
            <a:r>
              <a:rPr lang="en-US" dirty="0" smtClean="0">
                <a:solidFill>
                  <a:srgbClr val="FFFF00"/>
                </a:solidFill>
              </a:rPr>
              <a:t>30.97% </a:t>
            </a:r>
            <a:r>
              <a:rPr lang="en-US" dirty="0" smtClean="0"/>
              <a:t>increase in calls for service since 2014.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pic>
        <p:nvPicPr>
          <p:cNvPr id="8" name="Content Placeholder 7"/>
          <p:cNvPicPr>
            <a:picLocks noGrp="1" noChangeAspect="1"/>
          </p:cNvPicPr>
          <p:nvPr>
            <p:ph sz="half" idx="1"/>
          </p:nvPr>
        </p:nvPicPr>
        <p:blipFill>
          <a:blip r:embed="rId4"/>
          <a:stretch>
            <a:fillRect/>
          </a:stretch>
        </p:blipFill>
        <p:spPr>
          <a:xfrm>
            <a:off x="424560" y="2354292"/>
            <a:ext cx="6103748" cy="3566160"/>
          </a:xfrm>
          <a:prstGeom prst="rect">
            <a:avLst/>
          </a:prstGeom>
        </p:spPr>
      </p:pic>
    </p:spTree>
    <p:extLst>
      <p:ext uri="{BB962C8B-B14F-4D97-AF65-F5344CB8AC3E}">
        <p14:creationId xmlns:p14="http://schemas.microsoft.com/office/powerpoint/2010/main" val="245731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MRI Report</a:t>
            </a:r>
            <a:endParaRPr lang="en-US" dirty="0"/>
          </a:p>
        </p:txBody>
      </p:sp>
      <p:sp>
        <p:nvSpPr>
          <p:cNvPr id="3" name="Content Placeholder 2"/>
          <p:cNvSpPr>
            <a:spLocks noGrp="1"/>
          </p:cNvSpPr>
          <p:nvPr>
            <p:ph idx="1"/>
          </p:nvPr>
        </p:nvSpPr>
        <p:spPr/>
        <p:txBody>
          <a:bodyPr>
            <a:normAutofit/>
          </a:bodyPr>
          <a:lstStyle/>
          <a:p>
            <a:r>
              <a:rPr lang="en-US" dirty="0"/>
              <a:t>In October of 2014, Municipal Resources, Inc. (MRI) completed an assessment of the Rindge Police Department as part of their contract to provide Interim Police Management services while the Town undertook a Police Chief Recruitment and Selection Process. </a:t>
            </a:r>
            <a:endParaRPr lang="en-US" dirty="0" smtClean="0"/>
          </a:p>
          <a:p>
            <a:r>
              <a:rPr lang="en-US" dirty="0" smtClean="0"/>
              <a:t>The </a:t>
            </a:r>
            <a:r>
              <a:rPr lang="en-US" dirty="0"/>
              <a:t>assessment and subsequent report included </a:t>
            </a:r>
            <a:r>
              <a:rPr lang="en-US" dirty="0" smtClean="0"/>
              <a:t>strong recommendations </a:t>
            </a:r>
            <a:r>
              <a:rPr lang="en-US" dirty="0"/>
              <a:t>on how to correct deficiencies and improve operations</a:t>
            </a:r>
            <a:r>
              <a:rPr lang="en-US" dirty="0" smtClean="0"/>
              <a:t>.</a:t>
            </a:r>
          </a:p>
          <a:p>
            <a:r>
              <a:rPr lang="en-US" dirty="0" smtClean="0"/>
              <a:t>The </a:t>
            </a:r>
            <a:r>
              <a:rPr lang="en-US" dirty="0"/>
              <a:t>recommendations made in the report </a:t>
            </a:r>
            <a:r>
              <a:rPr lang="en-US" dirty="0" smtClean="0"/>
              <a:t>were </a:t>
            </a:r>
            <a:r>
              <a:rPr lang="en-US" dirty="0"/>
              <a:t>reasonable and based on the present </a:t>
            </a:r>
            <a:r>
              <a:rPr lang="en-US" u="sng" dirty="0"/>
              <a:t>minimum</a:t>
            </a:r>
            <a:r>
              <a:rPr lang="en-US" dirty="0"/>
              <a:t> needs of the department.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spTree>
    <p:extLst>
      <p:ext uri="{BB962C8B-B14F-4D97-AF65-F5344CB8AC3E}">
        <p14:creationId xmlns:p14="http://schemas.microsoft.com/office/powerpoint/2010/main" val="66825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MRI Report</a:t>
            </a:r>
            <a:endParaRPr lang="en-US" dirty="0"/>
          </a:p>
        </p:txBody>
      </p:sp>
      <p:sp>
        <p:nvSpPr>
          <p:cNvPr id="3" name="Content Placeholder 2"/>
          <p:cNvSpPr>
            <a:spLocks noGrp="1"/>
          </p:cNvSpPr>
          <p:nvPr>
            <p:ph idx="1"/>
          </p:nvPr>
        </p:nvSpPr>
        <p:spPr/>
        <p:txBody>
          <a:bodyPr>
            <a:normAutofit/>
          </a:bodyPr>
          <a:lstStyle/>
          <a:p>
            <a:r>
              <a:rPr lang="en-US" dirty="0" smtClean="0"/>
              <a:t>The report recommendations were addressing the minimum needs of the department to emphasize…</a:t>
            </a:r>
          </a:p>
          <a:p>
            <a:pPr marL="0" indent="0" algn="ctr">
              <a:buNone/>
            </a:pPr>
            <a:endParaRPr lang="en-US" sz="800" dirty="0" smtClean="0"/>
          </a:p>
          <a:p>
            <a:pPr marL="0" indent="0" algn="ctr">
              <a:buNone/>
            </a:pPr>
            <a:r>
              <a:rPr lang="en-US" sz="3600" dirty="0" smtClean="0">
                <a:solidFill>
                  <a:srgbClr val="FFFF00"/>
                </a:solidFill>
              </a:rPr>
              <a:t>Safety</a:t>
            </a:r>
          </a:p>
          <a:p>
            <a:pPr marL="0" indent="0" algn="ctr">
              <a:buNone/>
            </a:pPr>
            <a:endParaRPr lang="en-US" sz="900" dirty="0" smtClean="0">
              <a:solidFill>
                <a:srgbClr val="FFFF00"/>
              </a:solidFill>
            </a:endParaRPr>
          </a:p>
          <a:p>
            <a:pPr marL="0" indent="0" algn="ctr">
              <a:buNone/>
            </a:pPr>
            <a:r>
              <a:rPr lang="en-US" sz="3600" dirty="0" smtClean="0">
                <a:solidFill>
                  <a:srgbClr val="FFFF00"/>
                </a:solidFill>
              </a:rPr>
              <a:t>Liability</a:t>
            </a:r>
          </a:p>
          <a:p>
            <a:pPr marL="0" indent="0" algn="ctr">
              <a:buNone/>
            </a:pPr>
            <a:endParaRPr lang="en-US" sz="800" dirty="0" smtClean="0">
              <a:solidFill>
                <a:srgbClr val="FFFF00"/>
              </a:solidFill>
            </a:endParaRPr>
          </a:p>
          <a:p>
            <a:pPr marL="0" indent="0" algn="ctr">
              <a:buNone/>
            </a:pPr>
            <a:r>
              <a:rPr lang="en-US" sz="3600" dirty="0" smtClean="0">
                <a:solidFill>
                  <a:srgbClr val="FFFF00"/>
                </a:solidFill>
              </a:rPr>
              <a:t>Efficiency</a:t>
            </a:r>
            <a:endParaRPr lang="en-US" sz="3600" dirty="0">
              <a:solidFill>
                <a:srgbClr val="FFFF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spTree>
    <p:extLst>
      <p:ext uri="{BB962C8B-B14F-4D97-AF65-F5344CB8AC3E}">
        <p14:creationId xmlns:p14="http://schemas.microsoft.com/office/powerpoint/2010/main" val="54473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 Report Recommendations</a:t>
            </a:r>
            <a:endParaRPr lang="en-US" dirty="0"/>
          </a:p>
        </p:txBody>
      </p:sp>
      <p:sp>
        <p:nvSpPr>
          <p:cNvPr id="3" name="Content Placeholder 2"/>
          <p:cNvSpPr>
            <a:spLocks noGrp="1"/>
          </p:cNvSpPr>
          <p:nvPr>
            <p:ph idx="1"/>
          </p:nvPr>
        </p:nvSpPr>
        <p:spPr>
          <a:xfrm>
            <a:off x="680321" y="2336873"/>
            <a:ext cx="10682772" cy="3599316"/>
          </a:xfrm>
        </p:spPr>
        <p:txBody>
          <a:bodyPr>
            <a:normAutofit lnSpcReduction="10000"/>
          </a:bodyPr>
          <a:lstStyle/>
          <a:p>
            <a:pPr lvl="0"/>
            <a:r>
              <a:rPr lang="en-US" sz="2600" dirty="0" smtClean="0"/>
              <a:t>“Develop </a:t>
            </a:r>
            <a:r>
              <a:rPr lang="en-US" sz="2600" dirty="0"/>
              <a:t>a schedule for the </a:t>
            </a:r>
            <a:r>
              <a:rPr lang="en-US" sz="2600" u="sng" dirty="0"/>
              <a:t>Sergeant</a:t>
            </a:r>
            <a:r>
              <a:rPr lang="en-US" sz="2600" dirty="0"/>
              <a:t> that allows interaction with all officers, coverage and direct supervision on weekend nights, and allows for the completion of collateral duties </a:t>
            </a:r>
            <a:r>
              <a:rPr lang="en-US" sz="2600" dirty="0" smtClean="0"/>
              <a:t>and </a:t>
            </a:r>
            <a:r>
              <a:rPr lang="en-US" sz="2600" dirty="0"/>
              <a:t>assessments</a:t>
            </a:r>
            <a:r>
              <a:rPr lang="en-US" sz="2600" dirty="0" smtClean="0"/>
              <a:t>.”</a:t>
            </a:r>
          </a:p>
          <a:p>
            <a:pPr marL="0" lvl="0" indent="0">
              <a:buNone/>
            </a:pPr>
            <a:r>
              <a:rPr lang="en-US" sz="2600" dirty="0" smtClean="0"/>
              <a:t>  </a:t>
            </a:r>
            <a:endParaRPr lang="en-US" sz="2600" dirty="0"/>
          </a:p>
          <a:p>
            <a:r>
              <a:rPr lang="en-US" sz="2600" dirty="0" smtClean="0"/>
              <a:t>“Develop </a:t>
            </a:r>
            <a:r>
              <a:rPr lang="en-US" sz="2600" dirty="0"/>
              <a:t>a schedule for the </a:t>
            </a:r>
            <a:r>
              <a:rPr lang="en-US" sz="2600" u="sng" dirty="0"/>
              <a:t>Detective</a:t>
            </a:r>
            <a:r>
              <a:rPr lang="en-US" sz="2600" dirty="0"/>
              <a:t> that allows for consistency in the follow-up of major </a:t>
            </a:r>
            <a:r>
              <a:rPr lang="en-US" sz="2600" dirty="0" smtClean="0"/>
              <a:t>cases, </a:t>
            </a:r>
            <a:r>
              <a:rPr lang="en-US" sz="2600" dirty="0"/>
              <a:t>time for evidence and property functions, and periodic </a:t>
            </a:r>
            <a:r>
              <a:rPr lang="en-US" sz="2600" dirty="0" smtClean="0"/>
              <a:t>interaction </a:t>
            </a:r>
            <a:r>
              <a:rPr lang="en-US" sz="2600" dirty="0"/>
              <a:t>with all shifts</a:t>
            </a:r>
            <a:r>
              <a:rPr lang="en-US" sz="2600" dirty="0" smtClean="0"/>
              <a:t>.”</a:t>
            </a:r>
          </a:p>
          <a:p>
            <a:pPr marL="0" indent="0">
              <a:buNone/>
            </a:pPr>
            <a:r>
              <a:rPr lang="en-US" sz="2600" dirty="0" smtClean="0"/>
              <a:t> </a:t>
            </a:r>
          </a:p>
          <a:p>
            <a:pPr lvl="0"/>
            <a:r>
              <a:rPr lang="en-US" sz="2600" dirty="0" smtClean="0"/>
              <a:t>“Assess proper allocation levels.” </a:t>
            </a:r>
            <a:r>
              <a:rPr lang="en-US" sz="260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spTree>
    <p:extLst>
      <p:ext uri="{BB962C8B-B14F-4D97-AF65-F5344CB8AC3E}">
        <p14:creationId xmlns:p14="http://schemas.microsoft.com/office/powerpoint/2010/main" val="94940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 Allocation and Vacant Patrol Shifts</a:t>
            </a:r>
            <a:endParaRPr lang="en-US" dirty="0"/>
          </a:p>
        </p:txBody>
      </p:sp>
      <p:sp>
        <p:nvSpPr>
          <p:cNvPr id="3" name="Content Placeholder 2"/>
          <p:cNvSpPr>
            <a:spLocks noGrp="1"/>
          </p:cNvSpPr>
          <p:nvPr>
            <p:ph idx="1"/>
          </p:nvPr>
        </p:nvSpPr>
        <p:spPr>
          <a:xfrm>
            <a:off x="479502" y="2336873"/>
            <a:ext cx="11017405" cy="3599316"/>
          </a:xfrm>
        </p:spPr>
        <p:txBody>
          <a:bodyPr>
            <a:noAutofit/>
          </a:bodyPr>
          <a:lstStyle/>
          <a:p>
            <a:r>
              <a:rPr lang="en-US" sz="2600" dirty="0"/>
              <a:t>Based on our present staffing, our current shift schedule has one </a:t>
            </a:r>
            <a:r>
              <a:rPr lang="en-US" sz="2600" dirty="0" smtClean="0"/>
              <a:t>patrol officer </a:t>
            </a:r>
            <a:r>
              <a:rPr lang="en-US" sz="2600" dirty="0"/>
              <a:t>working each day between the hours of 2:00AM </a:t>
            </a:r>
            <a:r>
              <a:rPr lang="en-US" sz="2600" dirty="0" smtClean="0"/>
              <a:t>and </a:t>
            </a:r>
            <a:r>
              <a:rPr lang="en-US" sz="2600" dirty="0"/>
              <a:t>9:00PM and two </a:t>
            </a:r>
            <a:r>
              <a:rPr lang="en-US" sz="2600" dirty="0" smtClean="0"/>
              <a:t>patrol officers </a:t>
            </a:r>
            <a:r>
              <a:rPr lang="en-US" sz="2600" dirty="0"/>
              <a:t>working </a:t>
            </a:r>
            <a:r>
              <a:rPr lang="en-US" sz="2600" dirty="0" smtClean="0"/>
              <a:t>between the hours of 9:00PM </a:t>
            </a:r>
            <a:r>
              <a:rPr lang="en-US" sz="2600" dirty="0"/>
              <a:t>to 2:00AM.  One shift per week is vacant and </a:t>
            </a:r>
            <a:r>
              <a:rPr lang="en-US" sz="2600" dirty="0" smtClean="0"/>
              <a:t>is intended to be filled </a:t>
            </a:r>
            <a:r>
              <a:rPr lang="en-US" sz="2600" dirty="0"/>
              <a:t>by part-time Officers</a:t>
            </a:r>
            <a:r>
              <a:rPr lang="en-US" sz="2600" dirty="0" smtClean="0"/>
              <a:t>.</a:t>
            </a:r>
          </a:p>
          <a:p>
            <a:r>
              <a:rPr lang="en-US" sz="2600" dirty="0" smtClean="0"/>
              <a:t>Sergeant Anair is presently forced to fill a patrol shift on a full-time basis while maintaining all of his supervisory responsibilities.    </a:t>
            </a:r>
          </a:p>
          <a:p>
            <a:r>
              <a:rPr lang="en-US" sz="2600" dirty="0" smtClean="0"/>
              <a:t>Detective Seppala is frequently forced to fill patrol shifts as the need arises. </a:t>
            </a:r>
            <a:endParaRPr lang="en-US" sz="2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spTree>
    <p:extLst>
      <p:ext uri="{BB962C8B-B14F-4D97-AF65-F5344CB8AC3E}">
        <p14:creationId xmlns:p14="http://schemas.microsoft.com/office/powerpoint/2010/main" val="429033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dirty="0" smtClean="0"/>
              <a:t>Staffing Allocation and Vacant Patrol Shifts</a:t>
            </a:r>
            <a:br>
              <a:rPr lang="en-US" dirty="0" smtClean="0"/>
            </a:br>
            <a:r>
              <a:rPr lang="en-US" sz="1200" dirty="0">
                <a:solidFill>
                  <a:prstClr val="white"/>
                </a:solidFill>
              </a:rPr>
              <a:t>(Updated on 2/1/17 from original presentation.)</a:t>
            </a:r>
            <a:endParaRPr lang="en-US" sz="1200"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sz="2600" dirty="0" smtClean="0"/>
              <a:t>3 shifts per day x 365 days per year = 1095 Patrol Shifts per year</a:t>
            </a:r>
          </a:p>
          <a:p>
            <a:pPr marL="0" indent="0" algn="ctr">
              <a:buNone/>
            </a:pPr>
            <a:r>
              <a:rPr lang="en-US" sz="2600" dirty="0" smtClean="0"/>
              <a:t>1 Patrol Officer = 190 Shifts per year*</a:t>
            </a:r>
          </a:p>
          <a:p>
            <a:pPr marL="0" indent="0" algn="ctr">
              <a:buNone/>
            </a:pPr>
            <a:r>
              <a:rPr lang="en-US" sz="2600" dirty="0" smtClean="0"/>
              <a:t>5 Patrol Officers x 190 = 950 Patrol Shifts per year</a:t>
            </a:r>
          </a:p>
          <a:p>
            <a:pPr marL="0" indent="0" algn="ctr">
              <a:buNone/>
            </a:pPr>
            <a:r>
              <a:rPr lang="en-US" sz="2600" dirty="0" smtClean="0"/>
              <a:t>1095-950 =</a:t>
            </a:r>
            <a:r>
              <a:rPr lang="en-US" dirty="0" smtClean="0"/>
              <a:t> </a:t>
            </a:r>
            <a:r>
              <a:rPr lang="en-US" sz="5800" dirty="0" smtClean="0">
                <a:solidFill>
                  <a:srgbClr val="FFFF00"/>
                </a:solidFill>
              </a:rPr>
              <a:t>145</a:t>
            </a:r>
            <a:r>
              <a:rPr lang="en-US" dirty="0" smtClean="0"/>
              <a:t> </a:t>
            </a:r>
            <a:r>
              <a:rPr lang="en-US" sz="2600" dirty="0" smtClean="0"/>
              <a:t>vacant Patrol Shifts per year**</a:t>
            </a:r>
          </a:p>
          <a:p>
            <a:endParaRPr lang="en-US" dirty="0" smtClean="0"/>
          </a:p>
          <a:p>
            <a:pPr marL="0" indent="0">
              <a:buNone/>
            </a:pPr>
            <a:r>
              <a:rPr lang="en-US" sz="1700" dirty="0" smtClean="0"/>
              <a:t>*Individual Patrol Officer shifts per year factor in vacation, sick time, and mandatory training.</a:t>
            </a:r>
          </a:p>
          <a:p>
            <a:pPr marL="0" indent="0">
              <a:buNone/>
            </a:pPr>
            <a:r>
              <a:rPr lang="en-US" sz="1700" dirty="0" smtClean="0"/>
              <a:t>**This is the best case scenario following the MRI recommendations. This assumes all allocated patrol officers are present and able to work.  (No one is on Military Leave, Maternity Leave, Paternity Leave, etc. etc.)   </a:t>
            </a:r>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spTree>
    <p:extLst>
      <p:ext uri="{BB962C8B-B14F-4D97-AF65-F5344CB8AC3E}">
        <p14:creationId xmlns:p14="http://schemas.microsoft.com/office/powerpoint/2010/main" val="212447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**Update Notice**</a:t>
            </a:r>
            <a:endParaRPr lang="en-US" dirty="0"/>
          </a:p>
        </p:txBody>
      </p:sp>
      <p:sp>
        <p:nvSpPr>
          <p:cNvPr id="5" name="Content Placeholder 4"/>
          <p:cNvSpPr>
            <a:spLocks noGrp="1"/>
          </p:cNvSpPr>
          <p:nvPr>
            <p:ph idx="1"/>
          </p:nvPr>
        </p:nvSpPr>
        <p:spPr/>
        <p:txBody>
          <a:bodyPr/>
          <a:lstStyle/>
          <a:p>
            <a:r>
              <a:rPr lang="en-US" dirty="0" smtClean="0"/>
              <a:t>This PowerPoint has been updated from the original version that was presented to the Board of Selectmen and community members in September of 2016.   </a:t>
            </a:r>
          </a:p>
          <a:p>
            <a:r>
              <a:rPr lang="en-US" dirty="0" smtClean="0"/>
              <a:t>It now reflects updated information and exact statistics as opposed to forecasted estimates. </a:t>
            </a:r>
          </a:p>
          <a:p>
            <a:r>
              <a:rPr lang="en-US" dirty="0" smtClean="0"/>
              <a:t>The annual local costs associated with the allocation of the 8</a:t>
            </a:r>
            <a:r>
              <a:rPr lang="en-US" baseline="30000" dirty="0" smtClean="0"/>
              <a:t>th</a:t>
            </a:r>
            <a:r>
              <a:rPr lang="en-US" dirty="0" smtClean="0"/>
              <a:t> Officer position and subsequent tax burden are considerably </a:t>
            </a:r>
            <a:r>
              <a:rPr lang="en-US" u="sng" dirty="0" smtClean="0"/>
              <a:t>less</a:t>
            </a:r>
            <a:r>
              <a:rPr lang="en-US" dirty="0" smtClean="0"/>
              <a:t> than originally estimated.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spTree>
    <p:extLst>
      <p:ext uri="{BB962C8B-B14F-4D97-AF65-F5344CB8AC3E}">
        <p14:creationId xmlns:p14="http://schemas.microsoft.com/office/powerpoint/2010/main" val="40161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707" y="753228"/>
            <a:ext cx="9858475" cy="1080938"/>
          </a:xfrm>
        </p:spPr>
        <p:txBody>
          <a:bodyPr>
            <a:normAutofit/>
          </a:bodyPr>
          <a:lstStyle/>
          <a:p>
            <a:pPr>
              <a:lnSpc>
                <a:spcPct val="150000"/>
              </a:lnSpc>
            </a:pPr>
            <a:r>
              <a:rPr lang="en-US" sz="3200" dirty="0" smtClean="0"/>
              <a:t>Costs to fill vacant shifts…current allocation.</a:t>
            </a:r>
            <a:br>
              <a:rPr lang="en-US" sz="3200" dirty="0" smtClean="0"/>
            </a:br>
            <a:r>
              <a:rPr lang="en-US" sz="1100" dirty="0">
                <a:solidFill>
                  <a:prstClr val="white"/>
                </a:solidFill>
              </a:rPr>
              <a:t>(Updated on 2/1/17 from original presentation.)</a:t>
            </a:r>
            <a:endParaRPr lang="en-US" sz="3200" dirty="0"/>
          </a:p>
        </p:txBody>
      </p:sp>
      <p:sp>
        <p:nvSpPr>
          <p:cNvPr id="10" name="Content Placeholder 9"/>
          <p:cNvSpPr>
            <a:spLocks noGrp="1"/>
          </p:cNvSpPr>
          <p:nvPr>
            <p:ph sz="half" idx="2"/>
          </p:nvPr>
        </p:nvSpPr>
        <p:spPr>
          <a:xfrm>
            <a:off x="6675791" y="2379957"/>
            <a:ext cx="4700058" cy="3765618"/>
          </a:xfrm>
        </p:spPr>
        <p:txBody>
          <a:bodyPr>
            <a:normAutofit fontScale="70000" lnSpcReduction="20000"/>
          </a:bodyPr>
          <a:lstStyle/>
          <a:p>
            <a:pPr marL="0" lvl="0" indent="0" algn="ctr">
              <a:buNone/>
            </a:pPr>
            <a:r>
              <a:rPr lang="en-US" sz="1800" dirty="0">
                <a:solidFill>
                  <a:prstClr val="white"/>
                </a:solidFill>
              </a:rPr>
              <a:t>Cost to fill </a:t>
            </a:r>
            <a:r>
              <a:rPr lang="en-US" sz="1800" dirty="0" smtClean="0">
                <a:solidFill>
                  <a:prstClr val="white"/>
                </a:solidFill>
              </a:rPr>
              <a:t>145 </a:t>
            </a:r>
            <a:r>
              <a:rPr lang="en-US" sz="1800" dirty="0">
                <a:solidFill>
                  <a:prstClr val="white"/>
                </a:solidFill>
              </a:rPr>
              <a:t>vacant shifts =</a:t>
            </a:r>
          </a:p>
          <a:p>
            <a:pPr marL="0" lvl="0" indent="0" algn="ctr">
              <a:buNone/>
            </a:pPr>
            <a:r>
              <a:rPr lang="en-US" sz="1800" dirty="0">
                <a:solidFill>
                  <a:prstClr val="white"/>
                </a:solidFill>
              </a:rPr>
              <a:t>(Part-time rate </a:t>
            </a:r>
            <a:r>
              <a:rPr lang="en-US" sz="1800" dirty="0" smtClean="0">
                <a:solidFill>
                  <a:prstClr val="white"/>
                </a:solidFill>
              </a:rPr>
              <a:t>“PT”= </a:t>
            </a:r>
            <a:r>
              <a:rPr lang="en-US" sz="1800" dirty="0">
                <a:solidFill>
                  <a:prstClr val="white"/>
                </a:solidFill>
              </a:rPr>
              <a:t>$</a:t>
            </a:r>
            <a:r>
              <a:rPr lang="en-US" sz="1800" dirty="0" smtClean="0">
                <a:solidFill>
                  <a:prstClr val="white"/>
                </a:solidFill>
              </a:rPr>
              <a:t>20.97/hr)</a:t>
            </a:r>
            <a:endParaRPr lang="en-US" sz="1800" dirty="0">
              <a:solidFill>
                <a:prstClr val="white"/>
              </a:solidFill>
            </a:endParaRPr>
          </a:p>
          <a:p>
            <a:pPr marL="0" lvl="0" indent="0" algn="ctr">
              <a:buNone/>
            </a:pPr>
            <a:r>
              <a:rPr lang="en-US" sz="1800" dirty="0">
                <a:solidFill>
                  <a:prstClr val="white"/>
                </a:solidFill>
              </a:rPr>
              <a:t>(Full-time Officer Average Overtime Rate </a:t>
            </a:r>
            <a:r>
              <a:rPr lang="en-US" sz="1800" dirty="0" smtClean="0">
                <a:solidFill>
                  <a:prstClr val="white"/>
                </a:solidFill>
              </a:rPr>
              <a:t>“FT”= </a:t>
            </a:r>
            <a:r>
              <a:rPr lang="en-US" sz="1800" dirty="0">
                <a:solidFill>
                  <a:prstClr val="white"/>
                </a:solidFill>
              </a:rPr>
              <a:t>$</a:t>
            </a:r>
            <a:r>
              <a:rPr lang="en-US" sz="1800" dirty="0" smtClean="0">
                <a:solidFill>
                  <a:prstClr val="white"/>
                </a:solidFill>
              </a:rPr>
              <a:t>34.60/hr) </a:t>
            </a:r>
            <a:endParaRPr lang="en-US" sz="1800" dirty="0">
              <a:solidFill>
                <a:prstClr val="white"/>
              </a:solidFill>
            </a:endParaRPr>
          </a:p>
          <a:p>
            <a:pPr marL="0" lvl="0" indent="0" algn="ctr">
              <a:buNone/>
            </a:pPr>
            <a:endParaRPr lang="en-US" sz="1400" dirty="0">
              <a:solidFill>
                <a:prstClr val="white"/>
              </a:solidFill>
            </a:endParaRPr>
          </a:p>
          <a:p>
            <a:pPr marL="0" lvl="0" indent="0" algn="ctr">
              <a:buNone/>
            </a:pPr>
            <a:r>
              <a:rPr lang="en-US" sz="1900" dirty="0" smtClean="0">
                <a:solidFill>
                  <a:prstClr val="white"/>
                </a:solidFill>
              </a:rPr>
              <a:t>Utilizing…</a:t>
            </a:r>
          </a:p>
          <a:p>
            <a:pPr marL="0" lvl="0" indent="0" algn="ctr">
              <a:buNone/>
            </a:pPr>
            <a:endParaRPr lang="en-US" sz="200" dirty="0">
              <a:solidFill>
                <a:prstClr val="white"/>
              </a:solidFill>
            </a:endParaRPr>
          </a:p>
          <a:p>
            <a:pPr>
              <a:lnSpc>
                <a:spcPct val="80000"/>
              </a:lnSpc>
            </a:pPr>
            <a:r>
              <a:rPr lang="en-US" dirty="0" smtClean="0"/>
              <a:t>100% PT = 		</a:t>
            </a:r>
            <a:r>
              <a:rPr lang="en-US" sz="3600" dirty="0" smtClean="0">
                <a:solidFill>
                  <a:srgbClr val="FFFF00"/>
                </a:solidFill>
              </a:rPr>
              <a:t>$30,392</a:t>
            </a:r>
          </a:p>
          <a:p>
            <a:pPr marL="0" indent="0">
              <a:lnSpc>
                <a:spcPct val="80000"/>
              </a:lnSpc>
              <a:buNone/>
            </a:pPr>
            <a:r>
              <a:rPr lang="en-US" sz="2300" dirty="0" smtClean="0">
                <a:solidFill>
                  <a:srgbClr val="FFFF00"/>
                </a:solidFill>
              </a:rPr>
              <a:t>   </a:t>
            </a:r>
            <a:r>
              <a:rPr lang="en-US" sz="1900" dirty="0" smtClean="0">
                <a:solidFill>
                  <a:srgbClr val="FFFF00"/>
                </a:solidFill>
              </a:rPr>
              <a:t>(Presently impossible)</a:t>
            </a:r>
          </a:p>
          <a:p>
            <a:pPr marL="0" indent="0">
              <a:lnSpc>
                <a:spcPct val="80000"/>
              </a:lnSpc>
              <a:buNone/>
            </a:pPr>
            <a:endParaRPr lang="en-US" sz="300" dirty="0" smtClean="0">
              <a:solidFill>
                <a:srgbClr val="FFFF00"/>
              </a:solidFill>
            </a:endParaRPr>
          </a:p>
          <a:p>
            <a:pPr>
              <a:lnSpc>
                <a:spcPct val="80000"/>
              </a:lnSpc>
            </a:pPr>
            <a:r>
              <a:rPr lang="en-US" dirty="0" smtClean="0"/>
              <a:t>50% FT/50% PT = 	</a:t>
            </a:r>
            <a:r>
              <a:rPr lang="en-US" sz="3600" dirty="0" smtClean="0">
                <a:solidFill>
                  <a:srgbClr val="FFFF00"/>
                </a:solidFill>
              </a:rPr>
              <a:t>$40,281</a:t>
            </a:r>
          </a:p>
          <a:p>
            <a:pPr marL="0" indent="0">
              <a:lnSpc>
                <a:spcPct val="80000"/>
              </a:lnSpc>
              <a:buNone/>
            </a:pPr>
            <a:r>
              <a:rPr lang="en-US" sz="2100" dirty="0" smtClean="0">
                <a:solidFill>
                  <a:srgbClr val="FFFF00"/>
                </a:solidFill>
              </a:rPr>
              <a:t>   </a:t>
            </a:r>
            <a:r>
              <a:rPr lang="en-US" sz="1900" dirty="0" smtClean="0">
                <a:solidFill>
                  <a:srgbClr val="FFFF00"/>
                </a:solidFill>
              </a:rPr>
              <a:t>(Very unlikely scenario)</a:t>
            </a:r>
          </a:p>
          <a:p>
            <a:pPr marL="0" indent="0">
              <a:lnSpc>
                <a:spcPct val="80000"/>
              </a:lnSpc>
              <a:buNone/>
            </a:pPr>
            <a:endParaRPr lang="en-US" sz="300" dirty="0" smtClean="0">
              <a:solidFill>
                <a:srgbClr val="FFFF00"/>
              </a:solidFill>
            </a:endParaRPr>
          </a:p>
          <a:p>
            <a:pPr>
              <a:lnSpc>
                <a:spcPct val="80000"/>
              </a:lnSpc>
            </a:pPr>
            <a:r>
              <a:rPr lang="en-US" dirty="0" smtClean="0"/>
              <a:t>66% FT/33% PT = 	</a:t>
            </a:r>
            <a:r>
              <a:rPr lang="en-US" sz="3600" dirty="0" smtClean="0">
                <a:solidFill>
                  <a:srgbClr val="FFFF00"/>
                </a:solidFill>
              </a:rPr>
              <a:t>$43,547</a:t>
            </a:r>
          </a:p>
          <a:p>
            <a:pPr marL="0" indent="0">
              <a:lnSpc>
                <a:spcPct val="80000"/>
              </a:lnSpc>
              <a:buNone/>
            </a:pPr>
            <a:r>
              <a:rPr lang="en-US" sz="2300" dirty="0" smtClean="0">
                <a:solidFill>
                  <a:srgbClr val="FFFF00"/>
                </a:solidFill>
              </a:rPr>
              <a:t>   </a:t>
            </a:r>
            <a:r>
              <a:rPr lang="en-US" sz="1900" dirty="0" smtClean="0">
                <a:solidFill>
                  <a:srgbClr val="FFFF00"/>
                </a:solidFill>
              </a:rPr>
              <a:t>(Most realistic scenario)</a:t>
            </a:r>
          </a:p>
          <a:p>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pic>
        <p:nvPicPr>
          <p:cNvPr id="4" name="Content Placeholder 3"/>
          <p:cNvPicPr>
            <a:picLocks noGrp="1" noChangeAspect="1"/>
          </p:cNvPicPr>
          <p:nvPr>
            <p:ph sz="half" idx="1"/>
          </p:nvPr>
        </p:nvPicPr>
        <p:blipFill>
          <a:blip r:embed="rId4"/>
          <a:stretch>
            <a:fillRect/>
          </a:stretch>
        </p:blipFill>
        <p:spPr>
          <a:xfrm>
            <a:off x="435707" y="2296806"/>
            <a:ext cx="5701919" cy="3931920"/>
          </a:xfrm>
          <a:prstGeom prst="rect">
            <a:avLst/>
          </a:prstGeom>
        </p:spPr>
      </p:pic>
    </p:spTree>
    <p:extLst>
      <p:ext uri="{BB962C8B-B14F-4D97-AF65-F5344CB8AC3E}">
        <p14:creationId xmlns:p14="http://schemas.microsoft.com/office/powerpoint/2010/main" val="55131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fade">
                                      <p:cBhvr>
                                        <p:cTn id="32" dur="500"/>
                                        <p:tgtEl>
                                          <p:spTgt spid="1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animEffect transition="in" filter="fade">
                                      <p:cBhvr>
                                        <p:cTn id="37" dur="500"/>
                                        <p:tgtEl>
                                          <p:spTgt spid="10">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10" end="10"/>
                                            </p:txEl>
                                          </p:spTgt>
                                        </p:tgtEl>
                                        <p:attrNameLst>
                                          <p:attrName>style.visibility</p:attrName>
                                        </p:attrNameLst>
                                      </p:cBhvr>
                                      <p:to>
                                        <p:strVal val="visible"/>
                                      </p:to>
                                    </p:set>
                                    <p:animEffect transition="in" filter="fade">
                                      <p:cBhvr>
                                        <p:cTn id="42" dur="500"/>
                                        <p:tgtEl>
                                          <p:spTgt spid="10">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12" end="12"/>
                                            </p:txEl>
                                          </p:spTgt>
                                        </p:tgtEl>
                                        <p:attrNameLst>
                                          <p:attrName>style.visibility</p:attrName>
                                        </p:attrNameLst>
                                      </p:cBhvr>
                                      <p:to>
                                        <p:strVal val="visible"/>
                                      </p:to>
                                    </p:set>
                                    <p:animEffect transition="in" filter="fade">
                                      <p:cBhvr>
                                        <p:cTn id="47" dur="500"/>
                                        <p:tgtEl>
                                          <p:spTgt spid="10">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xEl>
                                              <p:pRg st="13" end="13"/>
                                            </p:txEl>
                                          </p:spTgt>
                                        </p:tgtEl>
                                        <p:attrNameLst>
                                          <p:attrName>style.visibility</p:attrName>
                                        </p:attrNameLst>
                                      </p:cBhvr>
                                      <p:to>
                                        <p:strVal val="visible"/>
                                      </p:to>
                                    </p:set>
                                    <p:animEffect transition="in" filter="fade">
                                      <p:cBhvr>
                                        <p:cTn id="52" dur="500"/>
                                        <p:tgtEl>
                                          <p:spTgt spid="1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33" y="753228"/>
            <a:ext cx="10004250" cy="1080938"/>
          </a:xfrm>
        </p:spPr>
        <p:txBody>
          <a:bodyPr>
            <a:normAutofit fontScale="90000"/>
          </a:bodyPr>
          <a:lstStyle/>
          <a:p>
            <a:pPr>
              <a:lnSpc>
                <a:spcPct val="150000"/>
              </a:lnSpc>
            </a:pPr>
            <a:r>
              <a:rPr lang="en-US" sz="2700" dirty="0"/>
              <a:t>Costs to fill </a:t>
            </a:r>
            <a:r>
              <a:rPr lang="en-US" sz="2700" dirty="0" smtClean="0"/>
              <a:t>vacant shifts…adding a 9</a:t>
            </a:r>
            <a:r>
              <a:rPr lang="en-US" sz="2700" baseline="30000" dirty="0" smtClean="0"/>
              <a:t>th</a:t>
            </a:r>
            <a:r>
              <a:rPr lang="en-US" sz="2700" dirty="0" smtClean="0"/>
              <a:t> Patrol Officer in the future.</a:t>
            </a:r>
            <a:br>
              <a:rPr lang="en-US" sz="2700" dirty="0" smtClean="0"/>
            </a:br>
            <a:r>
              <a:rPr lang="en-US" sz="1100" dirty="0">
                <a:solidFill>
                  <a:prstClr val="white"/>
                </a:solidFill>
              </a:rPr>
              <a:t>(Updated on 2/1/17 from original presentation.)</a:t>
            </a:r>
            <a:endParaRPr lang="en-US" sz="3200" dirty="0"/>
          </a:p>
        </p:txBody>
      </p:sp>
      <p:sp>
        <p:nvSpPr>
          <p:cNvPr id="4" name="Content Placeholder 3"/>
          <p:cNvSpPr>
            <a:spLocks noGrp="1"/>
          </p:cNvSpPr>
          <p:nvPr>
            <p:ph sz="half" idx="2"/>
          </p:nvPr>
        </p:nvSpPr>
        <p:spPr>
          <a:xfrm>
            <a:off x="6378498" y="2379956"/>
            <a:ext cx="5553307" cy="3599316"/>
          </a:xfrm>
        </p:spPr>
        <p:txBody>
          <a:bodyPr>
            <a:normAutofit/>
          </a:bodyPr>
          <a:lstStyle/>
          <a:p>
            <a:pPr marL="0" lvl="0" indent="0" algn="ctr">
              <a:buNone/>
            </a:pPr>
            <a:endParaRPr lang="en-US" sz="200" dirty="0">
              <a:solidFill>
                <a:prstClr val="white"/>
              </a:solidFill>
            </a:endParaRPr>
          </a:p>
          <a:p>
            <a:pPr marL="0" lvl="0" indent="0" algn="ctr">
              <a:buNone/>
            </a:pPr>
            <a:r>
              <a:rPr lang="en-US" sz="3500" dirty="0" smtClean="0">
                <a:solidFill>
                  <a:srgbClr val="FFFF00"/>
                </a:solidFill>
              </a:rPr>
              <a:t>Cost = $0</a:t>
            </a:r>
          </a:p>
          <a:p>
            <a:pPr lvl="0"/>
            <a:r>
              <a:rPr lang="en-US" sz="1700" dirty="0" smtClean="0">
                <a:solidFill>
                  <a:prstClr val="white"/>
                </a:solidFill>
              </a:rPr>
              <a:t>Adding a 9</a:t>
            </a:r>
            <a:r>
              <a:rPr lang="en-US" sz="1700" baseline="30000" dirty="0" smtClean="0">
                <a:solidFill>
                  <a:prstClr val="white"/>
                </a:solidFill>
              </a:rPr>
              <a:t>th</a:t>
            </a:r>
            <a:r>
              <a:rPr lang="en-US" sz="1700" dirty="0" smtClean="0">
                <a:solidFill>
                  <a:prstClr val="white"/>
                </a:solidFill>
              </a:rPr>
              <a:t> Patrol Officer in the future closes the open shift gap and provides us a 45 shift cushion.</a:t>
            </a:r>
          </a:p>
          <a:p>
            <a:pPr lvl="0"/>
            <a:r>
              <a:rPr lang="en-US" sz="1700" dirty="0" smtClean="0">
                <a:solidFill>
                  <a:prstClr val="white"/>
                </a:solidFill>
              </a:rPr>
              <a:t>The extra 45 shifts could be utilized to:</a:t>
            </a:r>
          </a:p>
          <a:p>
            <a:pPr marL="0" indent="0" algn="ctr">
              <a:buNone/>
            </a:pPr>
            <a:r>
              <a:rPr lang="en-US" sz="1700" dirty="0" smtClean="0">
                <a:solidFill>
                  <a:srgbClr val="FFFF00"/>
                </a:solidFill>
              </a:rPr>
              <a:t>Fill unanticipated absences </a:t>
            </a:r>
          </a:p>
          <a:p>
            <a:pPr marL="0" indent="0" algn="ctr">
              <a:buNone/>
            </a:pPr>
            <a:r>
              <a:rPr lang="en-US" sz="1700" dirty="0" smtClean="0">
                <a:solidFill>
                  <a:srgbClr val="FFFF00"/>
                </a:solidFill>
              </a:rPr>
              <a:t>Special Investigations (drugs etc.)</a:t>
            </a:r>
          </a:p>
          <a:p>
            <a:pPr marL="0" indent="0" algn="ctr">
              <a:buNone/>
            </a:pPr>
            <a:r>
              <a:rPr lang="en-US" sz="1700" dirty="0" smtClean="0">
                <a:solidFill>
                  <a:srgbClr val="FFFF00"/>
                </a:solidFill>
              </a:rPr>
              <a:t>Directed Activity Patrols</a:t>
            </a:r>
          </a:p>
          <a:p>
            <a:pPr marL="0" indent="0" algn="ctr">
              <a:buNone/>
            </a:pPr>
            <a:r>
              <a:rPr lang="en-US" sz="1700" dirty="0" smtClean="0">
                <a:solidFill>
                  <a:srgbClr val="FFFF00"/>
                </a:solidFill>
              </a:rPr>
              <a:t>Community Policing Activities</a:t>
            </a:r>
          </a:p>
          <a:p>
            <a:pPr marL="0" indent="0" algn="ctr">
              <a:buNone/>
            </a:pPr>
            <a:r>
              <a:rPr lang="en-US" sz="1700" dirty="0" smtClean="0">
                <a:solidFill>
                  <a:srgbClr val="FFFF00"/>
                </a:solidFill>
              </a:rPr>
              <a:t>Training  </a:t>
            </a:r>
            <a:endParaRPr lang="en-US" sz="1700" dirty="0">
              <a:solidFill>
                <a:srgbClr val="FFFF00"/>
              </a:solidFill>
            </a:endParaRP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pic>
        <p:nvPicPr>
          <p:cNvPr id="8" name="Content Placeholder 7"/>
          <p:cNvPicPr>
            <a:picLocks noGrp="1" noChangeAspect="1"/>
          </p:cNvPicPr>
          <p:nvPr>
            <p:ph sz="half" idx="1"/>
          </p:nvPr>
        </p:nvPicPr>
        <p:blipFill>
          <a:blip r:embed="rId3"/>
          <a:stretch>
            <a:fillRect/>
          </a:stretch>
        </p:blipFill>
        <p:spPr>
          <a:xfrm>
            <a:off x="491463" y="2259374"/>
            <a:ext cx="5808228" cy="3931920"/>
          </a:xfrm>
          <a:prstGeom prst="rect">
            <a:avLst/>
          </a:prstGeom>
        </p:spPr>
      </p:pic>
    </p:spTree>
    <p:extLst>
      <p:ext uri="{BB962C8B-B14F-4D97-AF65-F5344CB8AC3E}">
        <p14:creationId xmlns:p14="http://schemas.microsoft.com/office/powerpoint/2010/main" val="12732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2016 COPS Hiring Program Grant…What is it?</a:t>
            </a:r>
          </a:p>
        </p:txBody>
      </p:sp>
      <p:sp>
        <p:nvSpPr>
          <p:cNvPr id="3" name="Content Placeholder 2"/>
          <p:cNvSpPr>
            <a:spLocks noGrp="1"/>
          </p:cNvSpPr>
          <p:nvPr>
            <p:ph idx="1"/>
          </p:nvPr>
        </p:nvSpPr>
        <p:spPr/>
        <p:txBody>
          <a:bodyPr/>
          <a:lstStyle/>
          <a:p>
            <a:r>
              <a:rPr lang="en-US" sz="2600" dirty="0" smtClean="0"/>
              <a:t>The 2016 COPS Hiring Program (CHP) is a program through the US Department of Justice.</a:t>
            </a:r>
          </a:p>
          <a:p>
            <a:r>
              <a:rPr lang="en-US" sz="2600" dirty="0" smtClean="0"/>
              <a:t>It is designed to advance public safety through community policing by addressing the full-time sworn officer needs of local law enforcement agencies nationwide.  </a:t>
            </a:r>
          </a:p>
          <a:p>
            <a:r>
              <a:rPr lang="en-US" sz="2600" dirty="0" smtClean="0"/>
              <a:t>The CHP provides funds directly to law enforcement agencies to hire new and/or rehire career law enforcement officers and to increase their community policing capacity and crime prevention efforts.  </a:t>
            </a: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spTree>
    <p:extLst>
      <p:ext uri="{BB962C8B-B14F-4D97-AF65-F5344CB8AC3E}">
        <p14:creationId xmlns:p14="http://schemas.microsoft.com/office/powerpoint/2010/main" val="86225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2016 COPS Hiring Program Grant…What is it?</a:t>
            </a:r>
            <a:endParaRPr lang="en-US" sz="3200" dirty="0"/>
          </a:p>
        </p:txBody>
      </p:sp>
      <p:sp>
        <p:nvSpPr>
          <p:cNvPr id="3" name="Content Placeholder 2"/>
          <p:cNvSpPr>
            <a:spLocks noGrp="1"/>
          </p:cNvSpPr>
          <p:nvPr>
            <p:ph idx="1"/>
          </p:nvPr>
        </p:nvSpPr>
        <p:spPr/>
        <p:txBody>
          <a:bodyPr>
            <a:normAutofit/>
          </a:bodyPr>
          <a:lstStyle/>
          <a:p>
            <a:r>
              <a:rPr lang="en-US" sz="2600" dirty="0" smtClean="0"/>
              <a:t>The grant is a four year commitment that will provide the Town of Rindge a total of $125,000, over the first three years, to cover the cost of the entry-level salary and benefits of </a:t>
            </a:r>
            <a:r>
              <a:rPr lang="en-US" sz="2600" u="sng" dirty="0" smtClean="0"/>
              <a:t>one</a:t>
            </a:r>
            <a:r>
              <a:rPr lang="en-US" sz="2600" dirty="0" smtClean="0"/>
              <a:t> new police officer position.  	</a:t>
            </a:r>
          </a:p>
          <a:p>
            <a:r>
              <a:rPr lang="en-US" sz="2600" dirty="0" smtClean="0"/>
              <a:t>The Town of Rindge is required to pay the full cost of the salary and benefits the entire fourth year.</a:t>
            </a:r>
          </a:p>
          <a:p>
            <a:r>
              <a:rPr lang="en-US" sz="2600" dirty="0" smtClean="0"/>
              <a:t>After the fourth year, the Town of Rindge can choose to keep or eliminate the position.     </a:t>
            </a:r>
            <a:endParaRPr lang="en-US" sz="2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spTree>
    <p:extLst>
      <p:ext uri="{BB962C8B-B14F-4D97-AF65-F5344CB8AC3E}">
        <p14:creationId xmlns:p14="http://schemas.microsoft.com/office/powerpoint/2010/main" val="19899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and a huge opportunity!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1,181 agencies nationwide competed for a COPS Grant in 2016.</a:t>
            </a:r>
          </a:p>
          <a:p>
            <a:endParaRPr lang="en-US" sz="100" dirty="0" smtClean="0"/>
          </a:p>
          <a:p>
            <a:r>
              <a:rPr lang="en-US" dirty="0" smtClean="0"/>
              <a:t>Only 181 agencies were awarded grants. (15.3% of all applicants.) </a:t>
            </a:r>
            <a:endParaRPr lang="en-US" sz="100" dirty="0" smtClean="0"/>
          </a:p>
          <a:p>
            <a:endParaRPr lang="en-US" sz="100" dirty="0" smtClean="0"/>
          </a:p>
          <a:p>
            <a:r>
              <a:rPr lang="en-US" dirty="0" smtClean="0"/>
              <a:t>Only 4 agencies in New Hampshire received awards. </a:t>
            </a:r>
          </a:p>
          <a:p>
            <a:endParaRPr lang="en-US" sz="100" dirty="0" smtClean="0"/>
          </a:p>
          <a:p>
            <a:r>
              <a:rPr lang="en-US" dirty="0" smtClean="0"/>
              <a:t>Rindge PD had the highest score of all NH applicants. </a:t>
            </a:r>
          </a:p>
          <a:p>
            <a:endParaRPr lang="en-US" sz="100" dirty="0" smtClean="0"/>
          </a:p>
          <a:p>
            <a:r>
              <a:rPr lang="en-US" dirty="0" smtClean="0"/>
              <a:t>Rindge is one of only 2 agencies nationwide to be awarded a grant in the community “Quality of Life” category. </a:t>
            </a:r>
          </a:p>
          <a:p>
            <a:r>
              <a:rPr lang="en-US" dirty="0" smtClean="0"/>
              <a:t>We must vote to accept the grant at the Town Meeting in March in order to receive the federal funding.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spTree>
    <p:extLst>
      <p:ext uri="{BB962C8B-B14F-4D97-AF65-F5344CB8AC3E}">
        <p14:creationId xmlns:p14="http://schemas.microsoft.com/office/powerpoint/2010/main" val="270268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US" sz="3200" dirty="0" smtClean="0"/>
              <a:t>The cost…federal vs. local funding requirement.</a:t>
            </a:r>
            <a:br>
              <a:rPr lang="en-US" sz="3200" dirty="0" smtClean="0"/>
            </a:br>
            <a:r>
              <a:rPr lang="en-US" sz="1100" dirty="0">
                <a:solidFill>
                  <a:prstClr val="white"/>
                </a:solidFill>
              </a:rPr>
              <a:t>(Updated on 2/1/17 from original presentation.)</a:t>
            </a:r>
            <a:endParaRPr lang="en-US" sz="3200" dirty="0"/>
          </a:p>
        </p:txBody>
      </p:sp>
      <p:sp>
        <p:nvSpPr>
          <p:cNvPr id="3" name="Content Placeholder 2"/>
          <p:cNvSpPr>
            <a:spLocks noGrp="1"/>
          </p:cNvSpPr>
          <p:nvPr>
            <p:ph idx="1"/>
          </p:nvPr>
        </p:nvSpPr>
        <p:spPr>
          <a:xfrm>
            <a:off x="680321" y="2176113"/>
            <a:ext cx="10055425" cy="3760076"/>
          </a:xfrm>
        </p:spPr>
        <p:txBody>
          <a:bodyPr/>
          <a:lstStyle/>
          <a:p>
            <a:pPr marL="285750" indent="-285750"/>
            <a:r>
              <a:rPr lang="en-US" sz="1800" dirty="0"/>
              <a:t>The grant funds would be distributed over three years in a manner that gradually raises the local funding requirement up to the full cost of an entry level officer with benefits. </a:t>
            </a:r>
          </a:p>
          <a:p>
            <a:pPr marL="285750" indent="-285750"/>
            <a:r>
              <a:rPr lang="en-US" sz="1800" dirty="0"/>
              <a:t>Officer Swanson was hired to fill the 8</a:t>
            </a:r>
            <a:r>
              <a:rPr lang="en-US" sz="1800" baseline="30000" dirty="0"/>
              <a:t>th</a:t>
            </a:r>
            <a:r>
              <a:rPr lang="en-US" sz="1800" dirty="0"/>
              <a:t> position.  Her total cost with benefits for one year is $</a:t>
            </a:r>
            <a:r>
              <a:rPr lang="en-US" sz="1800" dirty="0" smtClean="0"/>
              <a:t>57,944*.  </a:t>
            </a:r>
            <a:r>
              <a:rPr lang="en-US" sz="1300" dirty="0" smtClean="0">
                <a:solidFill>
                  <a:srgbClr val="FFFF00"/>
                </a:solidFill>
              </a:rPr>
              <a:t>*</a:t>
            </a:r>
            <a:r>
              <a:rPr lang="en-US" sz="1300" dirty="0">
                <a:solidFill>
                  <a:srgbClr val="FFFF00"/>
                </a:solidFill>
              </a:rPr>
              <a:t>Local funding may increase if future raises are given or Officer Swanson’s health benefits category changes.</a:t>
            </a:r>
            <a:r>
              <a:rPr lang="en-US" sz="1300" dirty="0"/>
              <a:t>   </a:t>
            </a:r>
          </a:p>
          <a:p>
            <a:pPr marL="285750" indent="-285750"/>
            <a:endParaRPr lang="en-US" sz="1300"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pic>
        <p:nvPicPr>
          <p:cNvPr id="6" name="Picture 5"/>
          <p:cNvPicPr>
            <a:picLocks noChangeAspect="1"/>
          </p:cNvPicPr>
          <p:nvPr/>
        </p:nvPicPr>
        <p:blipFill>
          <a:blip r:embed="rId3"/>
          <a:stretch>
            <a:fillRect/>
          </a:stretch>
        </p:blipFill>
        <p:spPr>
          <a:xfrm>
            <a:off x="1137485" y="3535627"/>
            <a:ext cx="8699532" cy="3222012"/>
          </a:xfrm>
          <a:prstGeom prst="rect">
            <a:avLst/>
          </a:prstGeom>
        </p:spPr>
      </p:pic>
    </p:spTree>
    <p:extLst>
      <p:ext uri="{BB962C8B-B14F-4D97-AF65-F5344CB8AC3E}">
        <p14:creationId xmlns:p14="http://schemas.microsoft.com/office/powerpoint/2010/main" val="202748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US" sz="3200" dirty="0" smtClean="0"/>
              <a:t>Tax impact of the 8</a:t>
            </a:r>
            <a:r>
              <a:rPr lang="en-US" sz="3200" baseline="30000" dirty="0" smtClean="0"/>
              <a:t>th</a:t>
            </a:r>
            <a:r>
              <a:rPr lang="en-US" sz="3200" dirty="0" smtClean="0"/>
              <a:t> Officer…with/without grant</a:t>
            </a:r>
            <a:br>
              <a:rPr lang="en-US" sz="3200" dirty="0" smtClean="0"/>
            </a:br>
            <a:r>
              <a:rPr lang="en-US" sz="1100" dirty="0">
                <a:solidFill>
                  <a:prstClr val="white"/>
                </a:solidFill>
              </a:rPr>
              <a:t>(Updated on 2/1/17 from original presentation.)</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081260248"/>
              </p:ext>
            </p:extLst>
          </p:nvPr>
        </p:nvGraphicFramePr>
        <p:xfrm>
          <a:off x="1405054" y="2509024"/>
          <a:ext cx="8697950" cy="3278459"/>
        </p:xfrm>
        <a:graphic>
          <a:graphicData uri="http://schemas.openxmlformats.org/drawingml/2006/table">
            <a:tbl>
              <a:tblPr firstRow="1" firstCol="1" bandRow="1"/>
              <a:tblGrid>
                <a:gridCol w="1737720"/>
                <a:gridCol w="1739590"/>
                <a:gridCol w="1739590"/>
                <a:gridCol w="1740525"/>
                <a:gridCol w="1740525"/>
              </a:tblGrid>
              <a:tr h="499562">
                <a:tc gridSpan="5">
                  <a:txBody>
                    <a:bodyPr/>
                    <a:lstStyle/>
                    <a:p>
                      <a:pPr marL="0" marR="0" algn="ctr">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Potential Tax Impact of the 8</a:t>
                      </a:r>
                      <a:r>
                        <a:rPr lang="en-US" sz="28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Officer </a:t>
                      </a:r>
                      <a:r>
                        <a:rPr lang="en-US" sz="2800" b="1" dirty="0" smtClean="0">
                          <a:effectLst/>
                          <a:latin typeface="Calibri" panose="020F0502020204030204" pitchFamily="34" charset="0"/>
                          <a:ea typeface="Calibri" panose="020F0502020204030204" pitchFamily="34" charset="0"/>
                          <a:cs typeface="Times New Roman" panose="02020603050405020304" pitchFamily="18" charset="0"/>
                        </a:rPr>
                        <a:t>Position*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4701">
                <a:tc gridSpan="5">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(Based on a $200,000 property.)</a:t>
                      </a: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6911">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Year</a:t>
                      </a:r>
                    </a:p>
                  </a:txBody>
                  <a:tcPr marL="68580" marR="68580"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Annual cost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without </a:t>
                      </a:r>
                      <a:r>
                        <a:rPr lang="en-US" sz="2000" dirty="0">
                          <a:effectLst/>
                          <a:latin typeface="Calibri" panose="020F0502020204030204" pitchFamily="34" charset="0"/>
                          <a:ea typeface="Calibri" panose="020F0502020204030204" pitchFamily="34" charset="0"/>
                          <a:cs typeface="Times New Roman" panose="02020603050405020304" pitchFamily="18" charset="0"/>
                        </a:rPr>
                        <a:t>grant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Annual cost</a:t>
                      </a: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with grant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Monthly cost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without </a:t>
                      </a:r>
                      <a:r>
                        <a:rPr lang="en-US" sz="2000" dirty="0">
                          <a:effectLst/>
                          <a:latin typeface="Calibri" panose="020F0502020204030204" pitchFamily="34" charset="0"/>
                          <a:ea typeface="Calibri" panose="020F0502020204030204" pitchFamily="34" charset="0"/>
                          <a:cs typeface="Times New Roman" panose="02020603050405020304" pitchFamily="18" charset="0"/>
                        </a:rPr>
                        <a:t>grant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Monthly cost</a:t>
                      </a: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with grant</a:t>
                      </a:r>
                    </a:p>
                  </a:txBody>
                  <a:tcPr marL="68580" marR="68580"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343457">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$22.10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12.5 cents</a:t>
                      </a:r>
                    </a:p>
                  </a:txBody>
                  <a:tcPr marL="68580" marR="68580"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343457">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$22.10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52 cents</a:t>
                      </a:r>
                    </a:p>
                  </a:txBody>
                  <a:tcPr marL="68580" marR="68580"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343457">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$22.10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91 cents</a:t>
                      </a:r>
                    </a:p>
                  </a:txBody>
                  <a:tcPr marL="68580" marR="68580"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343457">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$22.10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$22.10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$1.84</a:t>
                      </a:r>
                    </a:p>
                  </a:txBody>
                  <a:tcPr marL="68580" marR="68580"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343457">
                <a:tc>
                  <a:txBody>
                    <a:bodyPr/>
                    <a:lstStyle/>
                    <a:p>
                      <a:pPr marL="0" marR="0" algn="ctr">
                        <a:lnSpc>
                          <a:spcPct val="107000"/>
                        </a:lnSpc>
                        <a:spcBef>
                          <a:spcPts val="0"/>
                        </a:spcBef>
                        <a:spcAft>
                          <a:spcPts val="0"/>
                        </a:spcAft>
                      </a:pPr>
                      <a:r>
                        <a:rPr lang="en-US" sz="1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Four-year total =</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$88.40</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$40.72</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070C0"/>
                    </a:solidFill>
                  </a:tcPr>
                </a:tc>
              </a:tr>
            </a:tbl>
          </a:graphicData>
        </a:graphic>
      </p:graphicFrame>
      <p:sp>
        <p:nvSpPr>
          <p:cNvPr id="10" name="TextBox 9"/>
          <p:cNvSpPr txBox="1"/>
          <p:nvPr/>
        </p:nvSpPr>
        <p:spPr>
          <a:xfrm>
            <a:off x="1510990" y="5910146"/>
            <a:ext cx="9004610" cy="292388"/>
          </a:xfrm>
          <a:prstGeom prst="rect">
            <a:avLst/>
          </a:prstGeom>
          <a:noFill/>
        </p:spPr>
        <p:txBody>
          <a:bodyPr wrap="square" rtlCol="0">
            <a:spAutoFit/>
          </a:bodyPr>
          <a:lstStyle/>
          <a:p>
            <a:r>
              <a:rPr lang="en-US" sz="1300" dirty="0" smtClean="0"/>
              <a:t>*Costs may increase after year 1 if future raises are given or Officer Swanson’s health benefits category changes.   </a:t>
            </a:r>
            <a:endParaRPr lang="en-US" sz="1300" dirty="0"/>
          </a:p>
        </p:txBody>
      </p:sp>
    </p:spTree>
    <p:extLst>
      <p:ext uri="{BB962C8B-B14F-4D97-AF65-F5344CB8AC3E}">
        <p14:creationId xmlns:p14="http://schemas.microsoft.com/office/powerpoint/2010/main" val="182332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Who supported our effort to secure this grant?</a:t>
            </a:r>
            <a:endParaRPr lang="en-US" sz="3400" dirty="0"/>
          </a:p>
        </p:txBody>
      </p:sp>
      <p:sp>
        <p:nvSpPr>
          <p:cNvPr id="7" name="Content Placeholder 6"/>
          <p:cNvSpPr>
            <a:spLocks noGrp="1"/>
          </p:cNvSpPr>
          <p:nvPr>
            <p:ph idx="1"/>
          </p:nvPr>
        </p:nvSpPr>
        <p:spPr/>
        <p:txBody>
          <a:bodyPr>
            <a:normAutofit fontScale="92500" lnSpcReduction="10000"/>
          </a:bodyPr>
          <a:lstStyle/>
          <a:p>
            <a:pPr marL="0" indent="0" algn="ctr">
              <a:buNone/>
            </a:pPr>
            <a:r>
              <a:rPr lang="en-US" sz="3200" b="1" u="sng" dirty="0" smtClean="0"/>
              <a:t>Letters of Support Submitted by:</a:t>
            </a:r>
          </a:p>
          <a:p>
            <a:pPr marL="0" indent="0" algn="ctr">
              <a:buNone/>
            </a:pPr>
            <a:endParaRPr lang="en-US" sz="300" b="1" u="sng" dirty="0" smtClean="0"/>
          </a:p>
          <a:p>
            <a:pPr marL="0" indent="0" algn="ctr">
              <a:buNone/>
            </a:pPr>
            <a:r>
              <a:rPr lang="en-US" sz="3200" b="1" dirty="0" smtClean="0"/>
              <a:t>New </a:t>
            </a:r>
            <a:r>
              <a:rPr lang="en-US" sz="3200" b="1" dirty="0"/>
              <a:t>Hampshire Governor Maggie Hassan</a:t>
            </a:r>
            <a:endParaRPr lang="en-US" sz="3200" dirty="0"/>
          </a:p>
          <a:p>
            <a:pPr marL="0" indent="0" algn="ctr">
              <a:buNone/>
            </a:pPr>
            <a:r>
              <a:rPr lang="en-US" sz="3200" b="1" dirty="0"/>
              <a:t>United States Senator Kelly Ayotte</a:t>
            </a:r>
            <a:endParaRPr lang="en-US" sz="3200" dirty="0"/>
          </a:p>
          <a:p>
            <a:pPr marL="0" indent="0" algn="ctr">
              <a:buNone/>
            </a:pPr>
            <a:r>
              <a:rPr lang="en-US" sz="3200" b="1" dirty="0"/>
              <a:t>New Hampshire Senator Kevin Avard</a:t>
            </a:r>
            <a:endParaRPr lang="en-US" sz="3200" dirty="0"/>
          </a:p>
          <a:p>
            <a:pPr marL="0" indent="0" algn="ctr">
              <a:buNone/>
            </a:pPr>
            <a:r>
              <a:rPr lang="en-US" sz="3200" b="1" dirty="0"/>
              <a:t>New Hampshire Representative John Hunt</a:t>
            </a:r>
            <a:endParaRPr lang="en-US" sz="3200" dirty="0"/>
          </a:p>
          <a:p>
            <a:pPr marL="0" indent="0" algn="ctr">
              <a:buNone/>
            </a:pPr>
            <a:r>
              <a:rPr lang="en-US" sz="3200" b="1" dirty="0"/>
              <a:t>New Hampshire Representative Susan Emerson</a:t>
            </a:r>
            <a:endParaRPr lang="en-US" sz="3200" dirty="0"/>
          </a:p>
          <a:p>
            <a:pPr marL="0" indent="0" algn="ctr">
              <a:buNone/>
            </a:pPr>
            <a:r>
              <a:rPr lang="en-US" sz="3200" b="1" dirty="0"/>
              <a:t>Franklin Pierce University President Andrew Card</a:t>
            </a:r>
            <a:endParaRPr lang="en-US" sz="3200" dirty="0"/>
          </a:p>
          <a:p>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spTree>
    <p:extLst>
      <p:ext uri="{BB962C8B-B14F-4D97-AF65-F5344CB8AC3E}">
        <p14:creationId xmlns:p14="http://schemas.microsoft.com/office/powerpoint/2010/main" val="1244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Who supported our effort to secure this grant?</a:t>
            </a:r>
          </a:p>
        </p:txBody>
      </p:sp>
      <p:sp>
        <p:nvSpPr>
          <p:cNvPr id="3" name="Content Placeholder 2"/>
          <p:cNvSpPr>
            <a:spLocks noGrp="1"/>
          </p:cNvSpPr>
          <p:nvPr>
            <p:ph idx="1"/>
          </p:nvPr>
        </p:nvSpPr>
        <p:spPr>
          <a:xfrm>
            <a:off x="680321" y="2336872"/>
            <a:ext cx="9613861" cy="4063927"/>
          </a:xfrm>
        </p:spPr>
        <p:txBody>
          <a:bodyPr>
            <a:normAutofit fontScale="85000" lnSpcReduction="20000"/>
          </a:bodyPr>
          <a:lstStyle/>
          <a:p>
            <a:pPr marL="0" indent="0" algn="ctr">
              <a:buNone/>
            </a:pPr>
            <a:r>
              <a:rPr lang="en-US" sz="3000" b="1" dirty="0"/>
              <a:t>Jaffrey-Rindge Cooperative School District</a:t>
            </a:r>
            <a:endParaRPr lang="en-US" sz="3000" dirty="0"/>
          </a:p>
          <a:p>
            <a:pPr marL="0" indent="0" algn="ctr">
              <a:buNone/>
            </a:pPr>
            <a:r>
              <a:rPr lang="en-US" sz="3000" b="1" dirty="0"/>
              <a:t>Rindge Chamber of Commerce</a:t>
            </a:r>
            <a:endParaRPr lang="en-US" sz="3000" dirty="0"/>
          </a:p>
          <a:p>
            <a:pPr marL="0" indent="0" algn="ctr">
              <a:buNone/>
            </a:pPr>
            <a:r>
              <a:rPr lang="en-US" sz="3000" b="1" dirty="0"/>
              <a:t>Rindge Crime Watch</a:t>
            </a:r>
            <a:endParaRPr lang="en-US" sz="3000" dirty="0"/>
          </a:p>
          <a:p>
            <a:pPr marL="0" indent="0" algn="ctr">
              <a:buNone/>
            </a:pPr>
            <a:r>
              <a:rPr lang="en-US" sz="3000" b="1" dirty="0"/>
              <a:t>Jaffrey-Rindge Rotary Club</a:t>
            </a:r>
            <a:endParaRPr lang="en-US" sz="3000" dirty="0"/>
          </a:p>
          <a:p>
            <a:pPr marL="0" indent="0" algn="ctr">
              <a:buNone/>
            </a:pPr>
            <a:r>
              <a:rPr lang="en-US" sz="3000" b="1" dirty="0"/>
              <a:t>The First Congregational Church of Rindge</a:t>
            </a:r>
            <a:endParaRPr lang="en-US" sz="3000" dirty="0"/>
          </a:p>
          <a:p>
            <a:pPr marL="0" indent="0" algn="ctr">
              <a:buNone/>
            </a:pPr>
            <a:r>
              <a:rPr lang="en-US" sz="3000" b="1" dirty="0"/>
              <a:t>Walmart</a:t>
            </a:r>
            <a:endParaRPr lang="en-US" sz="3000" dirty="0"/>
          </a:p>
          <a:p>
            <a:pPr marL="0" indent="0" algn="ctr">
              <a:buNone/>
            </a:pPr>
            <a:r>
              <a:rPr lang="en-US" sz="3000" b="1" dirty="0"/>
              <a:t>Hannaford Supermarket </a:t>
            </a:r>
            <a:endParaRPr lang="en-US" sz="3000" dirty="0"/>
          </a:p>
          <a:p>
            <a:pPr marL="0" indent="0" algn="ctr">
              <a:buNone/>
            </a:pPr>
            <a:r>
              <a:rPr lang="en-US" sz="3000" b="1" dirty="0"/>
              <a:t>Market Basket Supermarket</a:t>
            </a:r>
            <a:endParaRPr lang="en-US" sz="3000" dirty="0"/>
          </a:p>
          <a:p>
            <a:pPr marL="0" indent="0" algn="ctr">
              <a:buNone/>
            </a:pPr>
            <a:r>
              <a:rPr lang="en-US" sz="3000" b="1" dirty="0"/>
              <a:t>GFA Federal Credit Union</a:t>
            </a:r>
            <a:endParaRPr lang="en-US" sz="3000" dirty="0"/>
          </a:p>
          <a:p>
            <a:pPr marL="0" indent="0" algn="ctr">
              <a:buNone/>
            </a:pPr>
            <a:r>
              <a:rPr lang="en-US" sz="3000" b="1" dirty="0"/>
              <a:t>TD Bank  </a:t>
            </a:r>
            <a:endParaRPr lang="en-US" sz="3000" dirty="0"/>
          </a:p>
          <a:p>
            <a:pPr algn="ct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spTree>
    <p:extLst>
      <p:ext uri="{BB962C8B-B14F-4D97-AF65-F5344CB8AC3E}">
        <p14:creationId xmlns:p14="http://schemas.microsoft.com/office/powerpoint/2010/main" val="208568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45688" y="2336872"/>
            <a:ext cx="11184673" cy="4008171"/>
          </a:xfrm>
        </p:spPr>
        <p:txBody>
          <a:bodyPr>
            <a:normAutofit/>
          </a:bodyPr>
          <a:lstStyle/>
          <a:p>
            <a:r>
              <a:rPr lang="en-US" sz="2800" dirty="0" smtClean="0"/>
              <a:t>Our staffing is improving but the safety of our community and our officers are still at risk.</a:t>
            </a:r>
          </a:p>
          <a:p>
            <a:endParaRPr lang="en-US" sz="100" dirty="0" smtClean="0"/>
          </a:p>
          <a:p>
            <a:r>
              <a:rPr lang="en-US" sz="2800" dirty="0" smtClean="0"/>
              <a:t>We should strongly consider hiring a 9</a:t>
            </a:r>
            <a:r>
              <a:rPr lang="en-US" sz="2800" baseline="30000" dirty="0" smtClean="0"/>
              <a:t>th</a:t>
            </a:r>
            <a:r>
              <a:rPr lang="en-US" sz="2800" dirty="0" smtClean="0"/>
              <a:t> Officer in the future to close the vacant shift gap, enhance safety, and improve services.</a:t>
            </a:r>
          </a:p>
          <a:p>
            <a:endParaRPr lang="en-US" sz="100" dirty="0" smtClean="0"/>
          </a:p>
          <a:p>
            <a:r>
              <a:rPr lang="en-US" sz="2800" dirty="0" smtClean="0"/>
              <a:t>The COPS Hiring Grant is the most effective way to offset the costs associated with the salary and benefits of the 8</a:t>
            </a:r>
            <a:r>
              <a:rPr lang="en-US" sz="2800" baseline="30000" dirty="0" smtClean="0"/>
              <a:t>th</a:t>
            </a:r>
            <a:r>
              <a:rPr lang="en-US" sz="2800" dirty="0" smtClean="0"/>
              <a:t> Officer. </a:t>
            </a:r>
          </a:p>
          <a:p>
            <a:endParaRPr lang="en-US" sz="100" dirty="0" smtClean="0"/>
          </a:p>
          <a:p>
            <a:r>
              <a:rPr lang="en-US" sz="2800" dirty="0" smtClean="0"/>
              <a:t>We can recapture $125,000 of </a:t>
            </a:r>
            <a:r>
              <a:rPr lang="en-US" sz="2800" u="sng" dirty="0" smtClean="0"/>
              <a:t>our</a:t>
            </a:r>
            <a:r>
              <a:rPr lang="en-US" sz="2800" dirty="0" smtClean="0"/>
              <a:t> tax money in the process.  If we don’t take it, another community will.  </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spTree>
    <p:extLst>
      <p:ext uri="{BB962C8B-B14F-4D97-AF65-F5344CB8AC3E}">
        <p14:creationId xmlns:p14="http://schemas.microsoft.com/office/powerpoint/2010/main" val="258089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Rindge Police Department Staffing…Now.</a:t>
            </a:r>
            <a:br>
              <a:rPr lang="en-US" dirty="0" smtClean="0"/>
            </a:br>
            <a:r>
              <a:rPr lang="en-US" sz="1100" dirty="0" smtClean="0"/>
              <a:t>(Updated on 2/1/17 from original presentation.)</a:t>
            </a:r>
            <a:r>
              <a:rPr lang="en-US" dirty="0" smtClean="0"/>
              <a:t> </a:t>
            </a:r>
            <a:endParaRPr lang="en-US" dirty="0"/>
          </a:p>
        </p:txBody>
      </p:sp>
      <p:sp>
        <p:nvSpPr>
          <p:cNvPr id="3" name="Content Placeholder 2"/>
          <p:cNvSpPr>
            <a:spLocks noGrp="1"/>
          </p:cNvSpPr>
          <p:nvPr>
            <p:ph idx="1"/>
          </p:nvPr>
        </p:nvSpPr>
        <p:spPr>
          <a:xfrm>
            <a:off x="680321" y="2336872"/>
            <a:ext cx="9613861" cy="3863205"/>
          </a:xfrm>
        </p:spPr>
        <p:txBody>
          <a:bodyPr>
            <a:normAutofit fontScale="85000" lnSpcReduction="20000"/>
          </a:bodyPr>
          <a:lstStyle/>
          <a:p>
            <a:pPr>
              <a:lnSpc>
                <a:spcPct val="110000"/>
              </a:lnSpc>
            </a:pPr>
            <a:r>
              <a:rPr lang="en-US" dirty="0" smtClean="0"/>
              <a:t>Current funded staffing allocation = 8 full-time officers.  </a:t>
            </a:r>
          </a:p>
          <a:p>
            <a:pPr lvl="1">
              <a:lnSpc>
                <a:spcPct val="100000"/>
              </a:lnSpc>
              <a:spcBef>
                <a:spcPts val="1000"/>
              </a:spcBef>
            </a:pPr>
            <a:r>
              <a:rPr lang="en-US" dirty="0" smtClean="0"/>
              <a:t>Chief</a:t>
            </a:r>
          </a:p>
          <a:p>
            <a:pPr lvl="1">
              <a:lnSpc>
                <a:spcPct val="100000"/>
              </a:lnSpc>
              <a:spcBef>
                <a:spcPts val="1000"/>
              </a:spcBef>
            </a:pPr>
            <a:r>
              <a:rPr lang="en-US" dirty="0" smtClean="0"/>
              <a:t>1 Sergeant</a:t>
            </a:r>
          </a:p>
          <a:p>
            <a:pPr lvl="1">
              <a:lnSpc>
                <a:spcPct val="100000"/>
              </a:lnSpc>
              <a:spcBef>
                <a:spcPts val="1000"/>
              </a:spcBef>
            </a:pPr>
            <a:r>
              <a:rPr lang="en-US" dirty="0" smtClean="0"/>
              <a:t>1 Detective</a:t>
            </a:r>
          </a:p>
          <a:p>
            <a:pPr lvl="1">
              <a:lnSpc>
                <a:spcPct val="100000"/>
              </a:lnSpc>
              <a:spcBef>
                <a:spcPts val="1000"/>
              </a:spcBef>
            </a:pPr>
            <a:r>
              <a:rPr lang="en-US" dirty="0" smtClean="0"/>
              <a:t>5 Patrol Officers</a:t>
            </a:r>
          </a:p>
          <a:p>
            <a:pPr>
              <a:lnSpc>
                <a:spcPct val="110000"/>
              </a:lnSpc>
            </a:pPr>
            <a:r>
              <a:rPr lang="en-US" dirty="0" smtClean="0"/>
              <a:t>4 part-time officers are allocated.  Two of these positions are currently vacant and we are presently recruiting.  </a:t>
            </a:r>
          </a:p>
          <a:p>
            <a:pPr>
              <a:lnSpc>
                <a:spcPct val="110000"/>
              </a:lnSpc>
            </a:pPr>
            <a:r>
              <a:rPr lang="en-US" dirty="0" smtClean="0"/>
              <a:t>After the original presentation of this PowerPoint to the Board of Selectmen and community members in September of 2016, an 8</a:t>
            </a:r>
            <a:r>
              <a:rPr lang="en-US" baseline="30000" dirty="0" smtClean="0"/>
              <a:t>th</a:t>
            </a:r>
            <a:r>
              <a:rPr lang="en-US" dirty="0" smtClean="0"/>
              <a:t> officer position was approved so we could begin to correct our staffing shortages.  The 8</a:t>
            </a:r>
            <a:r>
              <a:rPr lang="en-US" baseline="30000" dirty="0" smtClean="0"/>
              <a:t>th</a:t>
            </a:r>
            <a:r>
              <a:rPr lang="en-US" dirty="0" smtClean="0"/>
              <a:t> officer was hired in January of 2017.    </a:t>
            </a:r>
          </a:p>
          <a:p>
            <a:pPr>
              <a:lnSpc>
                <a:spcPct val="110000"/>
              </a:lnSpc>
            </a:pPr>
            <a:endParaRPr lang="en-US" dirty="0" smtClean="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spTree>
    <p:extLst>
      <p:ext uri="{BB962C8B-B14F-4D97-AF65-F5344CB8AC3E}">
        <p14:creationId xmlns:p14="http://schemas.microsoft.com/office/powerpoint/2010/main" val="31449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6000" dirty="0" smtClean="0">
                <a:latin typeface="Freestyle Script" panose="030804020302050B0404" pitchFamily="66" charset="0"/>
              </a:rPr>
              <a:t>Message from the Chief</a:t>
            </a:r>
            <a:endParaRPr lang="en-US" sz="6000" dirty="0">
              <a:latin typeface="Freestyle Script" panose="030804020302050B0404" pitchFamily="66" charset="0"/>
            </a:endParaRPr>
          </a:p>
        </p:txBody>
      </p:sp>
      <p:sp>
        <p:nvSpPr>
          <p:cNvPr id="11" name="Content Placeholder 10"/>
          <p:cNvSpPr>
            <a:spLocks noGrp="1"/>
          </p:cNvSpPr>
          <p:nvPr>
            <p:ph sz="half" idx="1"/>
          </p:nvPr>
        </p:nvSpPr>
        <p:spPr>
          <a:xfrm>
            <a:off x="314477" y="2176113"/>
            <a:ext cx="10758684" cy="4481165"/>
          </a:xfrm>
          <a:noFill/>
        </p:spPr>
        <p:txBody>
          <a:bodyPr>
            <a:normAutofit/>
          </a:bodyPr>
          <a:lstStyle/>
          <a:p>
            <a:pPr marL="0" indent="0">
              <a:lnSpc>
                <a:spcPct val="70000"/>
              </a:lnSpc>
              <a:buNone/>
            </a:pPr>
            <a:r>
              <a:rPr lang="en-US" sz="3900" dirty="0" smtClean="0">
                <a:latin typeface="Freestyle Script" panose="030804020302050B0404" pitchFamily="66" charset="0"/>
              </a:rPr>
              <a:t>Thank </a:t>
            </a:r>
            <a:r>
              <a:rPr lang="en-US" sz="3900" dirty="0">
                <a:latin typeface="Freestyle Script" panose="030804020302050B0404" pitchFamily="66" charset="0"/>
              </a:rPr>
              <a:t>you for taking the time to view this presentation.  It is critical that our citizens have accurate information on which to base their decisions. If you have any </a:t>
            </a:r>
            <a:r>
              <a:rPr lang="en-US" sz="3900" dirty="0" smtClean="0">
                <a:latin typeface="Freestyle Script" panose="030804020302050B0404" pitchFamily="66" charset="0"/>
              </a:rPr>
              <a:t>questions, comments, </a:t>
            </a:r>
            <a:r>
              <a:rPr lang="en-US" sz="3900" dirty="0">
                <a:latin typeface="Freestyle Script" panose="030804020302050B0404" pitchFamily="66" charset="0"/>
              </a:rPr>
              <a:t>or concerns please contact me. </a:t>
            </a:r>
            <a:r>
              <a:rPr lang="en-US" sz="3900" dirty="0" smtClean="0">
                <a:latin typeface="Freestyle Script" panose="030804020302050B0404" pitchFamily="66" charset="0"/>
              </a:rPr>
              <a:t>I </a:t>
            </a:r>
            <a:r>
              <a:rPr lang="en-US" sz="3900" dirty="0">
                <a:latin typeface="Freestyle Script" panose="030804020302050B0404" pitchFamily="66" charset="0"/>
              </a:rPr>
              <a:t>can share facts, statistics, and perspectives in </a:t>
            </a:r>
            <a:r>
              <a:rPr lang="en-US" sz="3900" dirty="0" smtClean="0">
                <a:latin typeface="Freestyle Script" panose="030804020302050B0404" pitchFamily="66" charset="0"/>
              </a:rPr>
              <a:t>hopes of fostering mutual respect, trust, and </a:t>
            </a:r>
            <a:r>
              <a:rPr lang="en-US" sz="3900" dirty="0">
                <a:latin typeface="Freestyle Script" panose="030804020302050B0404" pitchFamily="66" charset="0"/>
              </a:rPr>
              <a:t>understanding. Please feel free call me, email me, or stop by the station for a visit</a:t>
            </a:r>
            <a:r>
              <a:rPr lang="en-US" sz="3800" dirty="0" smtClean="0">
                <a:latin typeface="Freestyle Script" panose="030804020302050B0404" pitchFamily="66" charset="0"/>
              </a:rPr>
              <a:t>.</a:t>
            </a:r>
          </a:p>
          <a:p>
            <a:pPr marL="0" indent="0">
              <a:buNone/>
            </a:pPr>
            <a:endParaRPr lang="en-US" sz="200" b="1" dirty="0" smtClean="0">
              <a:latin typeface="Freestyle Script" panose="030804020302050B0404" pitchFamily="66" charset="0"/>
            </a:endParaRPr>
          </a:p>
          <a:p>
            <a:pPr marL="0" indent="0">
              <a:buNone/>
            </a:pPr>
            <a:r>
              <a:rPr lang="en-US" sz="2800" dirty="0" smtClean="0">
                <a:latin typeface="Freestyle Script" panose="030804020302050B0404" pitchFamily="66" charset="0"/>
              </a:rPr>
              <a:t>Very Respectfully</a:t>
            </a:r>
            <a:r>
              <a:rPr lang="en-US" sz="2800" b="1" dirty="0" smtClean="0">
                <a:latin typeface="Freestyle Script" panose="030804020302050B0404" pitchFamily="66" charset="0"/>
              </a:rPr>
              <a:t>,</a:t>
            </a:r>
          </a:p>
          <a:p>
            <a:pPr marL="0" indent="0">
              <a:buNone/>
            </a:pPr>
            <a:r>
              <a:rPr lang="en-US" dirty="0" smtClean="0">
                <a:latin typeface="Brush Script MT" panose="03060802040406070304" pitchFamily="66" charset="0"/>
              </a:rPr>
              <a:t>Todd A. Muilenberg</a:t>
            </a:r>
          </a:p>
          <a:p>
            <a:pPr marL="0" indent="0">
              <a:buNone/>
            </a:pPr>
            <a:r>
              <a:rPr lang="en-US" sz="2800" dirty="0" smtClean="0">
                <a:latin typeface="Freestyle Script" panose="030804020302050B0404" pitchFamily="66" charset="0"/>
              </a:rPr>
              <a:t>Chief of Police</a:t>
            </a:r>
            <a:endParaRPr lang="en-US" sz="2800" dirty="0">
              <a:latin typeface="Freestyle Script" panose="030804020302050B0404" pitchFamily="66"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sp>
        <p:nvSpPr>
          <p:cNvPr id="17" name="TextBox 16"/>
          <p:cNvSpPr txBox="1"/>
          <p:nvPr/>
        </p:nvSpPr>
        <p:spPr>
          <a:xfrm>
            <a:off x="8226722" y="4595116"/>
            <a:ext cx="2509024" cy="1877437"/>
          </a:xfrm>
          <a:prstGeom prst="rect">
            <a:avLst/>
          </a:prstGeom>
          <a:noFill/>
          <a:ln w="34925">
            <a:solidFill>
              <a:schemeClr val="accent1"/>
            </a:solidFill>
          </a:ln>
        </p:spPr>
        <p:txBody>
          <a:bodyPr wrap="square" rtlCol="0">
            <a:spAutoFit/>
          </a:bodyPr>
          <a:lstStyle/>
          <a:p>
            <a:pPr algn="ctr"/>
            <a:r>
              <a:rPr lang="en-US" sz="1600" dirty="0" smtClean="0"/>
              <a:t>Chief Todd Muilenberg</a:t>
            </a:r>
          </a:p>
          <a:p>
            <a:pPr algn="ctr"/>
            <a:r>
              <a:rPr lang="en-US" sz="1600" dirty="0" smtClean="0"/>
              <a:t>Contact Information:</a:t>
            </a:r>
          </a:p>
          <a:p>
            <a:pPr algn="ctr"/>
            <a:endParaRPr lang="en-US" sz="800" dirty="0"/>
          </a:p>
          <a:p>
            <a:pPr algn="ctr"/>
            <a:r>
              <a:rPr lang="en-US" sz="1600" dirty="0" smtClean="0"/>
              <a:t>603-899-5009</a:t>
            </a:r>
          </a:p>
          <a:p>
            <a:pPr algn="ctr"/>
            <a:endParaRPr lang="en-US" sz="800" dirty="0"/>
          </a:p>
          <a:p>
            <a:pPr algn="ctr"/>
            <a:r>
              <a:rPr lang="en-US" sz="1200" dirty="0" smtClean="0">
                <a:hlinkClick r:id="rId3"/>
              </a:rPr>
              <a:t>tmuilenberg@police.rindge.nh.us</a:t>
            </a:r>
            <a:endParaRPr lang="en-US" sz="1200" dirty="0" smtClean="0"/>
          </a:p>
          <a:p>
            <a:pPr algn="ctr"/>
            <a:endParaRPr lang="en-US" sz="800" dirty="0"/>
          </a:p>
          <a:p>
            <a:pPr algn="ctr"/>
            <a:r>
              <a:rPr lang="en-US" sz="1600" dirty="0" smtClean="0"/>
              <a:t>158 Main Street</a:t>
            </a:r>
          </a:p>
          <a:p>
            <a:pPr algn="ctr"/>
            <a:r>
              <a:rPr lang="en-US" sz="1600" dirty="0" smtClean="0"/>
              <a:t>Rindge, NH, 03461</a:t>
            </a:r>
            <a:endParaRPr lang="en-US" sz="1600" dirty="0"/>
          </a:p>
        </p:txBody>
      </p:sp>
    </p:spTree>
    <p:extLst>
      <p:ext uri="{BB962C8B-B14F-4D97-AF65-F5344CB8AC3E}">
        <p14:creationId xmlns:p14="http://schemas.microsoft.com/office/powerpoint/2010/main" val="63033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help us help you.</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1633" y="2095537"/>
            <a:ext cx="8158215" cy="4389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23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 effect…on our community.</a:t>
            </a:r>
            <a:endParaRPr lang="en-US" dirty="0"/>
          </a:p>
        </p:txBody>
      </p:sp>
      <p:sp>
        <p:nvSpPr>
          <p:cNvPr id="3" name="Content Placeholder 2"/>
          <p:cNvSpPr>
            <a:spLocks noGrp="1"/>
          </p:cNvSpPr>
          <p:nvPr>
            <p:ph idx="1"/>
          </p:nvPr>
        </p:nvSpPr>
        <p:spPr/>
        <p:txBody>
          <a:bodyPr>
            <a:normAutofit fontScale="85000" lnSpcReduction="20000"/>
          </a:bodyPr>
          <a:lstStyle/>
          <a:p>
            <a:pPr>
              <a:lnSpc>
                <a:spcPct val="100000"/>
              </a:lnSpc>
            </a:pPr>
            <a:r>
              <a:rPr lang="en-US" sz="2800" dirty="0" smtClean="0"/>
              <a:t>Our current staffing allocation has improved with the addition of the 8</a:t>
            </a:r>
            <a:r>
              <a:rPr lang="en-US" sz="2800" baseline="30000" dirty="0" smtClean="0"/>
              <a:t>th</a:t>
            </a:r>
            <a:r>
              <a:rPr lang="en-US" sz="2800" dirty="0" smtClean="0"/>
              <a:t> Officer position but we are still short-handed.  It is directly impacting the quantity and quality of the services we can provide the community in many categories to include:</a:t>
            </a:r>
          </a:p>
          <a:p>
            <a:pPr>
              <a:lnSpc>
                <a:spcPct val="100000"/>
              </a:lnSpc>
            </a:pPr>
            <a:endParaRPr lang="en-US" sz="800" dirty="0" smtClean="0"/>
          </a:p>
          <a:p>
            <a:pPr marL="0" indent="0" algn="ctr">
              <a:lnSpc>
                <a:spcPct val="100000"/>
              </a:lnSpc>
              <a:buNone/>
            </a:pPr>
            <a:r>
              <a:rPr lang="en-US" sz="3200" dirty="0" smtClean="0">
                <a:solidFill>
                  <a:srgbClr val="FFFF00"/>
                </a:solidFill>
              </a:rPr>
              <a:t>Proactive Patrolling </a:t>
            </a:r>
          </a:p>
          <a:p>
            <a:pPr marL="0" indent="0" algn="ctr">
              <a:lnSpc>
                <a:spcPct val="100000"/>
              </a:lnSpc>
              <a:buNone/>
            </a:pPr>
            <a:r>
              <a:rPr lang="en-US" sz="3200" dirty="0" smtClean="0">
                <a:solidFill>
                  <a:srgbClr val="FFFF00"/>
                </a:solidFill>
              </a:rPr>
              <a:t>Traffic Enforcement</a:t>
            </a:r>
          </a:p>
          <a:p>
            <a:pPr marL="0" indent="0" algn="ctr">
              <a:lnSpc>
                <a:spcPct val="100000"/>
              </a:lnSpc>
              <a:buNone/>
            </a:pPr>
            <a:r>
              <a:rPr lang="en-US" sz="3200" dirty="0" smtClean="0">
                <a:solidFill>
                  <a:srgbClr val="FFFF00"/>
                </a:solidFill>
              </a:rPr>
              <a:t>Criminal Investigations</a:t>
            </a:r>
          </a:p>
          <a:p>
            <a:pPr marL="0" indent="0" algn="ctr">
              <a:lnSpc>
                <a:spcPct val="100000"/>
              </a:lnSpc>
              <a:buNone/>
            </a:pPr>
            <a:r>
              <a:rPr lang="en-US" sz="3200" dirty="0" smtClean="0">
                <a:solidFill>
                  <a:srgbClr val="FFFF00"/>
                </a:solidFill>
              </a:rPr>
              <a:t>Community Policing Activities</a:t>
            </a:r>
            <a:r>
              <a:rPr lang="en-US" sz="3200" dirty="0" smtClean="0"/>
              <a:t>  </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spTree>
    <p:extLst>
      <p:ext uri="{BB962C8B-B14F-4D97-AF65-F5344CB8AC3E}">
        <p14:creationId xmlns:p14="http://schemas.microsoft.com/office/powerpoint/2010/main" val="335495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 effect…on our officers.</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sz="3200" b="1" dirty="0" smtClean="0">
                <a:solidFill>
                  <a:srgbClr val="FF0000"/>
                </a:solidFill>
              </a:rPr>
              <a:t>Officer Safety</a:t>
            </a:r>
          </a:p>
          <a:p>
            <a:pPr marL="0" indent="0" algn="ctr">
              <a:buNone/>
            </a:pPr>
            <a:r>
              <a:rPr lang="en-US" sz="3200" dirty="0" smtClean="0"/>
              <a:t>Inadequate Supervision Due to Schedule</a:t>
            </a:r>
          </a:p>
          <a:p>
            <a:pPr marL="0" indent="0" algn="ctr">
              <a:buNone/>
            </a:pPr>
            <a:r>
              <a:rPr lang="en-US" sz="3200" dirty="0" smtClean="0"/>
              <a:t>Reduced Investigative Ability</a:t>
            </a:r>
          </a:p>
          <a:p>
            <a:pPr marL="0" indent="0" algn="ctr">
              <a:buNone/>
            </a:pPr>
            <a:r>
              <a:rPr lang="en-US" sz="3200" dirty="0" smtClean="0"/>
              <a:t>Increased Workloads for Officers</a:t>
            </a:r>
          </a:p>
          <a:p>
            <a:pPr marL="0" indent="0" algn="ctr">
              <a:buNone/>
            </a:pPr>
            <a:r>
              <a:rPr lang="en-US" sz="3200" dirty="0"/>
              <a:t> Increased Administrative </a:t>
            </a:r>
            <a:r>
              <a:rPr lang="en-US" sz="3200" dirty="0" smtClean="0"/>
              <a:t>Time/Decreased Patrol Time</a:t>
            </a:r>
          </a:p>
          <a:p>
            <a:pPr marL="0" indent="0" algn="ctr">
              <a:buNone/>
            </a:pPr>
            <a:r>
              <a:rPr lang="en-US" sz="3200" dirty="0" smtClean="0"/>
              <a:t>Reduced Recruitment and Retention of Officers</a:t>
            </a:r>
          </a:p>
          <a:p>
            <a:pPr marL="0" indent="0" algn="ctr">
              <a:buNone/>
            </a:pPr>
            <a:r>
              <a:rPr lang="en-US" sz="3200" dirty="0" smtClean="0"/>
              <a:t>Officer Physical and Mental Stress = </a:t>
            </a:r>
            <a:r>
              <a:rPr lang="en-US" sz="3200" b="1" dirty="0">
                <a:solidFill>
                  <a:srgbClr val="FF0000"/>
                </a:solidFill>
              </a:rPr>
              <a:t>Burnout</a:t>
            </a:r>
            <a:endParaRPr lang="en-US" sz="3200" b="1" dirty="0" smtClean="0">
              <a:solidFill>
                <a:srgbClr val="FF0000"/>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spTree>
    <p:extLst>
      <p:ext uri="{BB962C8B-B14F-4D97-AF65-F5344CB8AC3E}">
        <p14:creationId xmlns:p14="http://schemas.microsoft.com/office/powerpoint/2010/main" val="217193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Ultimate Effect</a:t>
            </a:r>
            <a:endParaRPr lang="en-US" dirty="0"/>
          </a:p>
        </p:txBody>
      </p:sp>
      <p:sp>
        <p:nvSpPr>
          <p:cNvPr id="3" name="Content Placeholder 2"/>
          <p:cNvSpPr>
            <a:spLocks noGrp="1"/>
          </p:cNvSpPr>
          <p:nvPr>
            <p:ph idx="1"/>
          </p:nvPr>
        </p:nvSpPr>
        <p:spPr>
          <a:xfrm>
            <a:off x="267629" y="2336873"/>
            <a:ext cx="11095464" cy="3599316"/>
          </a:xfrm>
        </p:spPr>
        <p:txBody>
          <a:bodyPr/>
          <a:lstStyle/>
          <a:p>
            <a:endParaRPr lang="en-US" dirty="0" smtClean="0"/>
          </a:p>
          <a:p>
            <a:endParaRPr lang="en-US" dirty="0"/>
          </a:p>
          <a:p>
            <a:endParaRPr lang="en-US" dirty="0" smtClean="0"/>
          </a:p>
          <a:p>
            <a:pPr marL="0" indent="0" algn="ctr">
              <a:buNone/>
            </a:pPr>
            <a:r>
              <a:rPr lang="en-US" sz="3200" b="1" dirty="0" smtClean="0">
                <a:solidFill>
                  <a:srgbClr val="FFFF00"/>
                </a:solidFill>
              </a:rPr>
              <a:t>The safety of our </a:t>
            </a:r>
            <a:r>
              <a:rPr lang="en-US" sz="3200" b="1" u="sng" dirty="0" smtClean="0">
                <a:solidFill>
                  <a:srgbClr val="FFFF00"/>
                </a:solidFill>
              </a:rPr>
              <a:t>community</a:t>
            </a:r>
            <a:r>
              <a:rPr lang="en-US" sz="3200" b="1" dirty="0" smtClean="0">
                <a:solidFill>
                  <a:srgbClr val="FFFF00"/>
                </a:solidFill>
              </a:rPr>
              <a:t> and our </a:t>
            </a:r>
            <a:r>
              <a:rPr lang="en-US" sz="3200" b="1" u="sng" dirty="0" smtClean="0">
                <a:solidFill>
                  <a:srgbClr val="FFFF00"/>
                </a:solidFill>
              </a:rPr>
              <a:t>officers</a:t>
            </a:r>
            <a:r>
              <a:rPr lang="en-US" sz="3200" b="1" dirty="0" smtClean="0">
                <a:solidFill>
                  <a:srgbClr val="FFFF00"/>
                </a:solidFill>
              </a:rPr>
              <a:t> are at risk.  </a:t>
            </a:r>
            <a:endParaRPr lang="en-US" sz="3200" b="1" dirty="0">
              <a:solidFill>
                <a:srgbClr val="FFFF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spTree>
    <p:extLst>
      <p:ext uri="{BB962C8B-B14F-4D97-AF65-F5344CB8AC3E}">
        <p14:creationId xmlns:p14="http://schemas.microsoft.com/office/powerpoint/2010/main" val="297978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Understaffed…The Proof</a:t>
            </a:r>
            <a:endParaRPr lang="en-US" dirty="0"/>
          </a:p>
        </p:txBody>
      </p:sp>
      <p:sp>
        <p:nvSpPr>
          <p:cNvPr id="3" name="Content Placeholder 2"/>
          <p:cNvSpPr>
            <a:spLocks noGrp="1"/>
          </p:cNvSpPr>
          <p:nvPr>
            <p:ph idx="1"/>
          </p:nvPr>
        </p:nvSpPr>
        <p:spPr>
          <a:xfrm>
            <a:off x="680321" y="2336872"/>
            <a:ext cx="9613861" cy="3896659"/>
          </a:xfrm>
        </p:spPr>
        <p:txBody>
          <a:bodyPr>
            <a:normAutofit fontScale="70000" lnSpcReduction="20000"/>
          </a:bodyPr>
          <a:lstStyle/>
          <a:p>
            <a:pPr>
              <a:lnSpc>
                <a:spcPct val="110000"/>
              </a:lnSpc>
            </a:pPr>
            <a:r>
              <a:rPr lang="en-US" sz="3600" dirty="0" smtClean="0"/>
              <a:t>To demonstrate the need for increased staffing, in addition to safety, efficiency, and effectiveness concerns, we also considered the following factors:</a:t>
            </a:r>
          </a:p>
          <a:p>
            <a:endParaRPr lang="en-US" sz="3600" dirty="0" smtClean="0"/>
          </a:p>
          <a:p>
            <a:pPr marL="0" indent="0" algn="ctr">
              <a:buNone/>
            </a:pPr>
            <a:r>
              <a:rPr lang="en-US" sz="3600" dirty="0" smtClean="0">
                <a:solidFill>
                  <a:srgbClr val="FFFF00"/>
                </a:solidFill>
              </a:rPr>
              <a:t>Staffing Allocation Comparisons</a:t>
            </a:r>
          </a:p>
          <a:p>
            <a:pPr marL="0" indent="0" algn="ctr">
              <a:buNone/>
            </a:pPr>
            <a:endParaRPr lang="en-US" sz="1300" dirty="0" smtClean="0">
              <a:solidFill>
                <a:srgbClr val="FFFF00"/>
              </a:solidFill>
            </a:endParaRPr>
          </a:p>
          <a:p>
            <a:pPr marL="0" indent="0" algn="ctr">
              <a:buNone/>
            </a:pPr>
            <a:r>
              <a:rPr lang="en-US" sz="3600" dirty="0" smtClean="0">
                <a:solidFill>
                  <a:srgbClr val="FFFF00"/>
                </a:solidFill>
              </a:rPr>
              <a:t>Calls for Service</a:t>
            </a:r>
          </a:p>
          <a:p>
            <a:pPr marL="0" indent="0" algn="ctr">
              <a:buNone/>
            </a:pPr>
            <a:endParaRPr lang="en-US" sz="1100" dirty="0" smtClean="0">
              <a:solidFill>
                <a:srgbClr val="FFFF00"/>
              </a:solidFill>
            </a:endParaRPr>
          </a:p>
          <a:p>
            <a:pPr marL="0" indent="0" algn="ctr">
              <a:buNone/>
            </a:pPr>
            <a:r>
              <a:rPr lang="en-US" sz="3600" dirty="0" smtClean="0">
                <a:solidFill>
                  <a:srgbClr val="FFFF00"/>
                </a:solidFill>
              </a:rPr>
              <a:t>MRI Report Recommendations</a:t>
            </a:r>
          </a:p>
          <a:p>
            <a:pPr marL="0" indent="0" algn="ctr">
              <a:buNone/>
            </a:pPr>
            <a:endParaRPr lang="en-US" sz="1000" dirty="0" smtClean="0">
              <a:solidFill>
                <a:srgbClr val="FFFF00"/>
              </a:solidFill>
            </a:endParaRPr>
          </a:p>
          <a:p>
            <a:pPr marL="0" indent="0" algn="ctr">
              <a:buNone/>
            </a:pPr>
            <a:r>
              <a:rPr lang="en-US" sz="3600" dirty="0" smtClean="0">
                <a:solidFill>
                  <a:srgbClr val="FFFF00"/>
                </a:solidFill>
              </a:rPr>
              <a:t>Vacant Shifts – Numbers and Costs</a:t>
            </a:r>
            <a:endParaRPr lang="en-US" sz="3600" dirty="0">
              <a:solidFill>
                <a:srgbClr val="FFFF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spTree>
    <p:extLst>
      <p:ext uri="{BB962C8B-B14F-4D97-AF65-F5344CB8AC3E}">
        <p14:creationId xmlns:p14="http://schemas.microsoft.com/office/powerpoint/2010/main" val="399187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 to other communities</a:t>
            </a:r>
            <a:endParaRPr lang="en-US" dirty="0"/>
          </a:p>
        </p:txBody>
      </p:sp>
      <p:sp>
        <p:nvSpPr>
          <p:cNvPr id="3" name="Content Placeholder 2"/>
          <p:cNvSpPr>
            <a:spLocks noGrp="1"/>
          </p:cNvSpPr>
          <p:nvPr>
            <p:ph idx="1"/>
          </p:nvPr>
        </p:nvSpPr>
        <p:spPr>
          <a:xfrm>
            <a:off x="680321" y="2336872"/>
            <a:ext cx="9613861" cy="3918961"/>
          </a:xfrm>
        </p:spPr>
        <p:txBody>
          <a:bodyPr>
            <a:normAutofit fontScale="70000" lnSpcReduction="20000"/>
          </a:bodyPr>
          <a:lstStyle/>
          <a:p>
            <a:pPr>
              <a:lnSpc>
                <a:spcPct val="110000"/>
              </a:lnSpc>
            </a:pPr>
            <a:r>
              <a:rPr lang="en-US" sz="3200" dirty="0"/>
              <a:t>The agencies used in comparison to Rindge were chosen based on proximity, similar populations</a:t>
            </a:r>
            <a:r>
              <a:rPr lang="en-US" sz="3200" dirty="0" smtClean="0"/>
              <a:t>, and/or the presence of a </a:t>
            </a:r>
            <a:r>
              <a:rPr lang="en-US" sz="3200" dirty="0"/>
              <a:t>college or </a:t>
            </a:r>
            <a:r>
              <a:rPr lang="en-US" sz="3200" dirty="0" smtClean="0"/>
              <a:t>university.</a:t>
            </a:r>
          </a:p>
          <a:p>
            <a:pPr>
              <a:lnSpc>
                <a:spcPct val="110000"/>
              </a:lnSpc>
            </a:pPr>
            <a:endParaRPr lang="en-US" sz="300" dirty="0" smtClean="0"/>
          </a:p>
          <a:p>
            <a:pPr marL="0" indent="0" algn="ctr">
              <a:lnSpc>
                <a:spcPct val="110000"/>
              </a:lnSpc>
              <a:buNone/>
            </a:pPr>
            <a:r>
              <a:rPr lang="en-US" sz="3400" dirty="0" smtClean="0">
                <a:solidFill>
                  <a:srgbClr val="FFFF00"/>
                </a:solidFill>
              </a:rPr>
              <a:t>Jaffrey</a:t>
            </a:r>
          </a:p>
          <a:p>
            <a:pPr marL="0" indent="0" algn="ctr">
              <a:lnSpc>
                <a:spcPct val="110000"/>
              </a:lnSpc>
              <a:buNone/>
            </a:pPr>
            <a:r>
              <a:rPr lang="en-US" sz="3400" dirty="0" smtClean="0">
                <a:solidFill>
                  <a:srgbClr val="FFFF00"/>
                </a:solidFill>
              </a:rPr>
              <a:t>Peterborough</a:t>
            </a:r>
          </a:p>
          <a:p>
            <a:pPr marL="0" indent="0" algn="ctr">
              <a:lnSpc>
                <a:spcPct val="110000"/>
              </a:lnSpc>
              <a:buNone/>
            </a:pPr>
            <a:r>
              <a:rPr lang="en-US" sz="3400" dirty="0" smtClean="0">
                <a:solidFill>
                  <a:srgbClr val="FFFF00"/>
                </a:solidFill>
              </a:rPr>
              <a:t>Antrim</a:t>
            </a:r>
          </a:p>
          <a:p>
            <a:pPr marL="0" indent="0" algn="ctr">
              <a:lnSpc>
                <a:spcPct val="110000"/>
              </a:lnSpc>
              <a:buNone/>
            </a:pPr>
            <a:r>
              <a:rPr lang="en-US" sz="3400" dirty="0" smtClean="0">
                <a:solidFill>
                  <a:srgbClr val="FFFF00"/>
                </a:solidFill>
              </a:rPr>
              <a:t>Henniker</a:t>
            </a:r>
          </a:p>
          <a:p>
            <a:pPr marL="0" indent="0" algn="ctr">
              <a:lnSpc>
                <a:spcPct val="110000"/>
              </a:lnSpc>
              <a:buNone/>
            </a:pPr>
            <a:r>
              <a:rPr lang="en-US" sz="3400" dirty="0" smtClean="0">
                <a:solidFill>
                  <a:srgbClr val="FFFF00"/>
                </a:solidFill>
              </a:rPr>
              <a:t>Plymouth</a:t>
            </a:r>
          </a:p>
          <a:p>
            <a:pPr marL="0" indent="0" algn="ctr">
              <a:lnSpc>
                <a:spcPct val="110000"/>
              </a:lnSpc>
              <a:buNone/>
            </a:pPr>
            <a:r>
              <a:rPr lang="en-US" sz="3400" dirty="0" smtClean="0">
                <a:solidFill>
                  <a:srgbClr val="FFFF00"/>
                </a:solidFill>
              </a:rPr>
              <a:t>New London</a:t>
            </a:r>
          </a:p>
          <a:p>
            <a:endParaRPr lang="en-US" sz="32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spTree>
    <p:extLst>
      <p:ext uri="{BB962C8B-B14F-4D97-AF65-F5344CB8AC3E}">
        <p14:creationId xmlns:p14="http://schemas.microsoft.com/office/powerpoint/2010/main" val="368414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dirty="0" smtClean="0"/>
              <a:t>Comparisons to other communities</a:t>
            </a:r>
            <a:br>
              <a:rPr lang="en-US" dirty="0" smtClean="0"/>
            </a:br>
            <a:r>
              <a:rPr lang="en-US" sz="1200" dirty="0" smtClean="0"/>
              <a:t>(</a:t>
            </a:r>
            <a:r>
              <a:rPr lang="en-US" sz="1200" dirty="0"/>
              <a:t>Updated on 2/1/17 from original presentation.)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746" y="411281"/>
            <a:ext cx="1280160" cy="176483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102860206"/>
              </p:ext>
            </p:extLst>
          </p:nvPr>
        </p:nvGraphicFramePr>
        <p:xfrm>
          <a:off x="680320" y="2176113"/>
          <a:ext cx="9613862" cy="3133497"/>
        </p:xfrm>
        <a:graphic>
          <a:graphicData uri="http://schemas.openxmlformats.org/drawingml/2006/table">
            <a:tbl>
              <a:tblPr firstRow="1" firstCol="1" bandRow="1"/>
              <a:tblGrid>
                <a:gridCol w="1689492"/>
                <a:gridCol w="1334945"/>
                <a:gridCol w="2155025"/>
                <a:gridCol w="2589730"/>
                <a:gridCol w="1844670"/>
              </a:tblGrid>
              <a:tr h="626697">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Total Population*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College or University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College or University </a:t>
                      </a:r>
                    </a:p>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Resident Population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Full Time Sworn</a:t>
                      </a:r>
                    </a:p>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Officers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313350">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Rindge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Franklin Pierce 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13350">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Jaffrey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5403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13350">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Peterborough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6450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13350">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Hooksett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14499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13350">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Antrim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2634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13350">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Henniker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4883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New England Col.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13350">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Plymouth**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6717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Plymouth State 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1977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13350">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New London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4553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Colby-Sawyer Col.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
        <p:nvSpPr>
          <p:cNvPr id="4" name="TextBox 3"/>
          <p:cNvSpPr txBox="1"/>
          <p:nvPr/>
        </p:nvSpPr>
        <p:spPr>
          <a:xfrm>
            <a:off x="680320" y="5497550"/>
            <a:ext cx="10234533" cy="646331"/>
          </a:xfrm>
          <a:prstGeom prst="rect">
            <a:avLst/>
          </a:prstGeom>
          <a:noFill/>
        </p:spPr>
        <p:txBody>
          <a:bodyPr wrap="none" rtlCol="0">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*Population estimates obtained from New Hampshire Office of Energy and Planning 2014 Census Report.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Plymouth State University has its own </a:t>
            </a:r>
            <a:r>
              <a:rPr lang="en-US" dirty="0" smtClean="0">
                <a:latin typeface="Calibri" panose="020F0502020204030204" pitchFamily="34" charset="0"/>
                <a:ea typeface="Calibri" panose="020F0502020204030204" pitchFamily="34" charset="0"/>
                <a:cs typeface="Times New Roman" panose="02020603050405020304" pitchFamily="18" charset="0"/>
              </a:rPr>
              <a:t>Police Department in addition to Plymouth PD.</a:t>
            </a:r>
            <a:endParaRPr lang="en-US" dirty="0"/>
          </a:p>
        </p:txBody>
      </p:sp>
    </p:spTree>
    <p:extLst>
      <p:ext uri="{BB962C8B-B14F-4D97-AF65-F5344CB8AC3E}">
        <p14:creationId xmlns:p14="http://schemas.microsoft.com/office/powerpoint/2010/main" val="347401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11473</TotalTime>
  <Words>1956</Words>
  <Application>Microsoft Office PowerPoint</Application>
  <PresentationFormat>Widescreen</PresentationFormat>
  <Paragraphs>304</Paragraphs>
  <Slides>31</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Brush Script MT</vt:lpstr>
      <vt:lpstr>Calibri</vt:lpstr>
      <vt:lpstr>Freestyle Script</vt:lpstr>
      <vt:lpstr>Times New Roman</vt:lpstr>
      <vt:lpstr>Trebuchet MS</vt:lpstr>
      <vt:lpstr>Berlin</vt:lpstr>
      <vt:lpstr>-2016- COPS Hiring Program Grant </vt:lpstr>
      <vt:lpstr>**Update Notice**</vt:lpstr>
      <vt:lpstr>The Rindge Police Department Staffing…Now. (Updated on 2/1/17 from original presentation.) </vt:lpstr>
      <vt:lpstr>The direct effect…on our community.</vt:lpstr>
      <vt:lpstr>The direct effect…on our officers.</vt:lpstr>
      <vt:lpstr>The Ultimate Effect</vt:lpstr>
      <vt:lpstr>Understaffed…The Proof</vt:lpstr>
      <vt:lpstr>Comparisons to other communities</vt:lpstr>
      <vt:lpstr>Comparisons to other communities (Updated on 2/1/17 from original presentation.)</vt:lpstr>
      <vt:lpstr>Officer to Population Ratios (Updated on 2/1/17 from original presentation.)</vt:lpstr>
      <vt:lpstr>Officer to Population Ratios…a visual. (Updated on 2/1/17 from original presentation.)</vt:lpstr>
      <vt:lpstr>Ratios…Local  Comparisons…a visual. (Updated on 2/1/17 from original presentation.)</vt:lpstr>
      <vt:lpstr>The effect of adding officers on ratios. (Updated on 2/1/17 from original presentation.)</vt:lpstr>
      <vt:lpstr>Calls for Service have increased. (Updated on 2/1/17 from original presentation.)</vt:lpstr>
      <vt:lpstr>The MRI Report</vt:lpstr>
      <vt:lpstr>The MRI Report</vt:lpstr>
      <vt:lpstr>MRI Report Recommendations</vt:lpstr>
      <vt:lpstr>Staffing Allocation and Vacant Patrol Shifts</vt:lpstr>
      <vt:lpstr>Staffing Allocation and Vacant Patrol Shifts (Updated on 2/1/17 from original presentation.)</vt:lpstr>
      <vt:lpstr>Costs to fill vacant shifts…current allocation. (Updated on 2/1/17 from original presentation.)</vt:lpstr>
      <vt:lpstr>Costs to fill vacant shifts…adding a 9th Patrol Officer in the future. (Updated on 2/1/17 from original presentation.)</vt:lpstr>
      <vt:lpstr>The 2016 COPS Hiring Program Grant…What is it?</vt:lpstr>
      <vt:lpstr>The 2016 COPS Hiring Program Grant…What is it?</vt:lpstr>
      <vt:lpstr>Success and a huge opportunity!</vt:lpstr>
      <vt:lpstr>The cost…federal vs. local funding requirement. (Updated on 2/1/17 from original presentation.)</vt:lpstr>
      <vt:lpstr>Tax impact of the 8th Officer…with/without grant (Updated on 2/1/17 from original presentation.)</vt:lpstr>
      <vt:lpstr>Who supported our effort to secure this grant?</vt:lpstr>
      <vt:lpstr>Who supported our effort to secure this grant?</vt:lpstr>
      <vt:lpstr>Conclusion</vt:lpstr>
      <vt:lpstr>Message from the Chief</vt:lpstr>
      <vt:lpstr>Please help us help you.</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COPS Hiring Program Grant</dc:title>
  <dc:creator>Todd Muilenberg</dc:creator>
  <cp:lastModifiedBy>Todd Muilenberg</cp:lastModifiedBy>
  <cp:revision>124</cp:revision>
  <cp:lastPrinted>2017-02-03T21:43:00Z</cp:lastPrinted>
  <dcterms:created xsi:type="dcterms:W3CDTF">2016-10-18T20:05:26Z</dcterms:created>
  <dcterms:modified xsi:type="dcterms:W3CDTF">2017-02-22T14:20:18Z</dcterms:modified>
  <cp:contentStatus/>
</cp:coreProperties>
</file>